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2"/>
  </p:notesMasterIdLst>
  <p:handoutMasterIdLst>
    <p:handoutMasterId r:id="rId33"/>
  </p:handoutMasterIdLst>
  <p:sldIdLst>
    <p:sldId id="285" r:id="rId2"/>
    <p:sldId id="286" r:id="rId3"/>
    <p:sldId id="288" r:id="rId4"/>
    <p:sldId id="289" r:id="rId5"/>
    <p:sldId id="287" r:id="rId6"/>
    <p:sldId id="290" r:id="rId7"/>
    <p:sldId id="295" r:id="rId8"/>
    <p:sldId id="291" r:id="rId9"/>
    <p:sldId id="292" r:id="rId10"/>
    <p:sldId id="293" r:id="rId11"/>
    <p:sldId id="311" r:id="rId12"/>
    <p:sldId id="312" r:id="rId13"/>
    <p:sldId id="313" r:id="rId14"/>
    <p:sldId id="294" r:id="rId15"/>
    <p:sldId id="296" r:id="rId16"/>
    <p:sldId id="297" r:id="rId17"/>
    <p:sldId id="298" r:id="rId18"/>
    <p:sldId id="299" r:id="rId19"/>
    <p:sldId id="301" r:id="rId20"/>
    <p:sldId id="300" r:id="rId21"/>
    <p:sldId id="302" r:id="rId22"/>
    <p:sldId id="303" r:id="rId23"/>
    <p:sldId id="305" r:id="rId24"/>
    <p:sldId id="306" r:id="rId25"/>
    <p:sldId id="307" r:id="rId26"/>
    <p:sldId id="308" r:id="rId27"/>
    <p:sldId id="309" r:id="rId28"/>
    <p:sldId id="310" r:id="rId29"/>
    <p:sldId id="314" r:id="rId30"/>
    <p:sldId id="304" r:id="rId31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6C"/>
    <a:srgbClr val="FF6600"/>
    <a:srgbClr val="E0E0E0"/>
    <a:srgbClr val="6FF76F"/>
    <a:srgbClr val="FF505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151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282F9-7A7D-4788-AF31-B976722565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BB4EE42-ADB2-463F-869C-F94AEA459A42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rPr>
            <a:t>Selección y Registro</a:t>
          </a:r>
        </a:p>
      </dgm:t>
    </dgm:pt>
    <dgm:pt modelId="{F00B42C7-F167-4B25-9B03-D9111F474BC2}" type="parTrans" cxnId="{1CCE7A73-10A6-4C72-A05D-782EE365E28D}">
      <dgm:prSet/>
      <dgm:spPr/>
      <dgm:t>
        <a:bodyPr/>
        <a:lstStyle/>
        <a:p>
          <a:endParaRPr lang="es-MX"/>
        </a:p>
      </dgm:t>
    </dgm:pt>
    <dgm:pt modelId="{860F5E26-703A-4134-BA47-5D1D7B9C60F6}" type="sibTrans" cxnId="{1CCE7A73-10A6-4C72-A05D-782EE365E28D}">
      <dgm:prSet/>
      <dgm:spPr/>
      <dgm:t>
        <a:bodyPr/>
        <a:lstStyle/>
        <a:p>
          <a:endParaRPr lang="es-MX"/>
        </a:p>
      </dgm:t>
    </dgm:pt>
    <dgm:pt modelId="{23CA02DF-C59C-4975-96C5-E78771BE1FBB}">
      <dgm:prSet phldrT="[Texto]"/>
      <dgm:spPr/>
      <dgm:t>
        <a:bodyPr/>
        <a:lstStyle/>
        <a:p>
          <a:pPr algn="just"/>
          <a:r>
            <a:rPr lang="es-MX" b="1" dirty="0">
              <a:latin typeface="Maiandra GD" panose="020E0502030308020204" pitchFamily="34" charset="0"/>
            </a:rPr>
            <a:t>Seleccionar un programa del listado publicado por la oficina de servicio social y registrarse en el Sistema de Servicio Social.</a:t>
          </a:r>
          <a:endParaRPr lang="es-MX" dirty="0"/>
        </a:p>
      </dgm:t>
    </dgm:pt>
    <dgm:pt modelId="{AB5A7682-AB96-4F36-A35B-9C7D35129F9F}" type="parTrans" cxnId="{9CC24A6A-E74D-472E-A33D-D21C5720C019}">
      <dgm:prSet/>
      <dgm:spPr/>
      <dgm:t>
        <a:bodyPr/>
        <a:lstStyle/>
        <a:p>
          <a:endParaRPr lang="es-MX"/>
        </a:p>
      </dgm:t>
    </dgm:pt>
    <dgm:pt modelId="{64057FB8-5DFA-4773-8B31-1098033C9E57}" type="sibTrans" cxnId="{9CC24A6A-E74D-472E-A33D-D21C5720C019}">
      <dgm:prSet/>
      <dgm:spPr/>
      <dgm:t>
        <a:bodyPr/>
        <a:lstStyle/>
        <a:p>
          <a:endParaRPr lang="es-MX"/>
        </a:p>
      </dgm:t>
    </dgm:pt>
    <dgm:pt modelId="{9A93A86C-9EC5-4A52-A840-4A5D9D49BC62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rPr>
            <a:t>Reporte</a:t>
          </a:r>
        </a:p>
      </dgm:t>
    </dgm:pt>
    <dgm:pt modelId="{9B6BAF89-3D8D-45BD-89C5-B36F86D6D47F}" type="parTrans" cxnId="{FAF4DCF2-6F68-4BF3-A382-FF1A1EF83198}">
      <dgm:prSet/>
      <dgm:spPr/>
      <dgm:t>
        <a:bodyPr/>
        <a:lstStyle/>
        <a:p>
          <a:endParaRPr lang="es-MX"/>
        </a:p>
      </dgm:t>
    </dgm:pt>
    <dgm:pt modelId="{9DCBD5AC-CF83-4E6A-BCF6-887AD99A90A1}" type="sibTrans" cxnId="{FAF4DCF2-6F68-4BF3-A382-FF1A1EF83198}">
      <dgm:prSet/>
      <dgm:spPr/>
      <dgm:t>
        <a:bodyPr/>
        <a:lstStyle/>
        <a:p>
          <a:endParaRPr lang="es-MX"/>
        </a:p>
      </dgm:t>
    </dgm:pt>
    <dgm:pt modelId="{0FFA77F9-7A74-4DF3-A40C-9229D8A62BDA}">
      <dgm:prSet phldrT="[Texto]"/>
      <dgm:spPr/>
      <dgm:t>
        <a:bodyPr/>
        <a:lstStyle/>
        <a:p>
          <a:pPr algn="just"/>
          <a:r>
            <a:rPr lang="es-MX" b="1" dirty="0">
              <a:latin typeface="Maiandra GD" panose="020E0502030308020204" pitchFamily="34" charset="0"/>
            </a:rPr>
            <a:t>Entregar mínimo 3 REPORTES BIMESTRALES con su AUTOEVALUACION Y EVALUACIONES CUALITATIVAS.</a:t>
          </a:r>
          <a:endParaRPr lang="es-MX" dirty="0"/>
        </a:p>
      </dgm:t>
    </dgm:pt>
    <dgm:pt modelId="{DCAC8EDB-1A8C-4F3F-B752-595C1E6087C3}" type="parTrans" cxnId="{3928AEAF-4693-4E64-89DD-E7599C162E6B}">
      <dgm:prSet/>
      <dgm:spPr/>
      <dgm:t>
        <a:bodyPr/>
        <a:lstStyle/>
        <a:p>
          <a:endParaRPr lang="es-MX"/>
        </a:p>
      </dgm:t>
    </dgm:pt>
    <dgm:pt modelId="{AA3734AD-CD82-49D6-AE5E-FA4A9C012F28}" type="sibTrans" cxnId="{3928AEAF-4693-4E64-89DD-E7599C162E6B}">
      <dgm:prSet/>
      <dgm:spPr/>
      <dgm:t>
        <a:bodyPr/>
        <a:lstStyle/>
        <a:p>
          <a:endParaRPr lang="es-MX"/>
        </a:p>
      </dgm:t>
    </dgm:pt>
    <dgm:pt modelId="{60C8426D-62CA-41E2-BD69-00C66B8316B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rPr>
            <a:t>Cierre</a:t>
          </a:r>
        </a:p>
      </dgm:t>
    </dgm:pt>
    <dgm:pt modelId="{EBAD1510-DC77-4108-AF87-0DA02A6EEB4F}" type="parTrans" cxnId="{E38E0B4E-A59B-4C10-A221-37B4899F8DA7}">
      <dgm:prSet/>
      <dgm:spPr/>
      <dgm:t>
        <a:bodyPr/>
        <a:lstStyle/>
        <a:p>
          <a:endParaRPr lang="es-MX"/>
        </a:p>
      </dgm:t>
    </dgm:pt>
    <dgm:pt modelId="{2BA0079E-5375-48AD-B71A-049F34BE1283}" type="sibTrans" cxnId="{E38E0B4E-A59B-4C10-A221-37B4899F8DA7}">
      <dgm:prSet/>
      <dgm:spPr/>
      <dgm:t>
        <a:bodyPr/>
        <a:lstStyle/>
        <a:p>
          <a:endParaRPr lang="es-MX"/>
        </a:p>
      </dgm:t>
    </dgm:pt>
    <dgm:pt modelId="{196234E2-CC01-40D7-BA05-D1F89C4AB925}">
      <dgm:prSet phldrT="[Texto]"/>
      <dgm:spPr/>
      <dgm:t>
        <a:bodyPr/>
        <a:lstStyle/>
        <a:p>
          <a:pPr algn="just"/>
          <a:r>
            <a:rPr lang="es-MX" dirty="0">
              <a:latin typeface="Maiandra GD" panose="020E0502030308020204" pitchFamily="34" charset="0"/>
            </a:rPr>
            <a:t>Entregar el Reporte final que presentará en un </a:t>
          </a:r>
          <a:r>
            <a:rPr lang="es-MX" b="1" dirty="0">
              <a:latin typeface="Maiandra GD" panose="020E0502030308020204" pitchFamily="34" charset="0"/>
            </a:rPr>
            <a:t>plazo no mayor de 15 días de haber </a:t>
          </a:r>
          <a:r>
            <a:rPr lang="es-MX" dirty="0">
              <a:latin typeface="Maiandra GD" panose="020E0502030308020204" pitchFamily="34" charset="0"/>
            </a:rPr>
            <a:t>concluido el Servicio Social. </a:t>
          </a:r>
          <a:endParaRPr lang="es-MX" dirty="0"/>
        </a:p>
      </dgm:t>
    </dgm:pt>
    <dgm:pt modelId="{098D2276-6F2A-4116-AC21-8DCF27A28951}" type="parTrans" cxnId="{F08B298F-321E-4A6E-AB51-5577CE8DD5CB}">
      <dgm:prSet/>
      <dgm:spPr/>
      <dgm:t>
        <a:bodyPr/>
        <a:lstStyle/>
        <a:p>
          <a:endParaRPr lang="es-MX"/>
        </a:p>
      </dgm:t>
    </dgm:pt>
    <dgm:pt modelId="{BACF95A5-21B5-4930-A921-A5BCF811FC72}" type="sibTrans" cxnId="{F08B298F-321E-4A6E-AB51-5577CE8DD5CB}">
      <dgm:prSet/>
      <dgm:spPr/>
      <dgm:t>
        <a:bodyPr/>
        <a:lstStyle/>
        <a:p>
          <a:endParaRPr lang="es-MX"/>
        </a:p>
      </dgm:t>
    </dgm:pt>
    <dgm:pt modelId="{0E4BE5BE-8416-4B2F-8435-F75C93566953}" type="pres">
      <dgm:prSet presAssocID="{880282F9-7A7D-4788-AF31-B976722565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34DF4D5-AAC3-49B5-825D-0C7B0D61F8C6}" type="pres">
      <dgm:prSet presAssocID="{EBB4EE42-ADB2-463F-869C-F94AEA459A42}" presName="linNode" presStyleCnt="0"/>
      <dgm:spPr/>
    </dgm:pt>
    <dgm:pt modelId="{41C632C0-FF12-4C06-A062-961A9E833723}" type="pres">
      <dgm:prSet presAssocID="{EBB4EE42-ADB2-463F-869C-F94AEA459A4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D3339B-997E-4439-B634-99485C75B8C7}" type="pres">
      <dgm:prSet presAssocID="{EBB4EE42-ADB2-463F-869C-F94AEA459A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245036-1D70-4BBE-854D-851D73EB8B12}" type="pres">
      <dgm:prSet presAssocID="{860F5E26-703A-4134-BA47-5D1D7B9C60F6}" presName="sp" presStyleCnt="0"/>
      <dgm:spPr/>
    </dgm:pt>
    <dgm:pt modelId="{676E903F-B0D2-4D73-8912-5B7A8CCC46C3}" type="pres">
      <dgm:prSet presAssocID="{9A93A86C-9EC5-4A52-A840-4A5D9D49BC62}" presName="linNode" presStyleCnt="0"/>
      <dgm:spPr/>
    </dgm:pt>
    <dgm:pt modelId="{8B2C69C2-826E-4E3B-BF19-7DAA274753D8}" type="pres">
      <dgm:prSet presAssocID="{9A93A86C-9EC5-4A52-A840-4A5D9D49BC6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4F4FDA-C0B4-48DD-B02A-EC77516A5D4F}" type="pres">
      <dgm:prSet presAssocID="{9A93A86C-9EC5-4A52-A840-4A5D9D49BC62}" presName="descendantText" presStyleLbl="alignAccFollowNode1" presStyleIdx="1" presStyleCnt="3" custLinFactNeighborX="0" custLinFactNeighborY="33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99F7B8-8C54-4636-B391-0DA3CD0F0C8C}" type="pres">
      <dgm:prSet presAssocID="{9DCBD5AC-CF83-4E6A-BCF6-887AD99A90A1}" presName="sp" presStyleCnt="0"/>
      <dgm:spPr/>
    </dgm:pt>
    <dgm:pt modelId="{34708CB0-8EFA-49A0-85BC-D212AB8B2AAC}" type="pres">
      <dgm:prSet presAssocID="{60C8426D-62CA-41E2-BD69-00C66B8316B7}" presName="linNode" presStyleCnt="0"/>
      <dgm:spPr/>
    </dgm:pt>
    <dgm:pt modelId="{F25A98B1-A0E3-42A2-B1F7-4E46AFC6DB75}" type="pres">
      <dgm:prSet presAssocID="{60C8426D-62CA-41E2-BD69-00C66B8316B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DF8DA2-443B-4AB2-BAB5-5863C87CA65B}" type="pres">
      <dgm:prSet presAssocID="{60C8426D-62CA-41E2-BD69-00C66B8316B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BB96434-482C-41AC-9B6D-C9D490B43B16}" type="presOf" srcId="{60C8426D-62CA-41E2-BD69-00C66B8316B7}" destId="{F25A98B1-A0E3-42A2-B1F7-4E46AFC6DB75}" srcOrd="0" destOrd="0" presId="urn:microsoft.com/office/officeart/2005/8/layout/vList5"/>
    <dgm:cxn modelId="{9CC24A6A-E74D-472E-A33D-D21C5720C019}" srcId="{EBB4EE42-ADB2-463F-869C-F94AEA459A42}" destId="{23CA02DF-C59C-4975-96C5-E78771BE1FBB}" srcOrd="0" destOrd="0" parTransId="{AB5A7682-AB96-4F36-A35B-9C7D35129F9F}" sibTransId="{64057FB8-5DFA-4773-8B31-1098033C9E57}"/>
    <dgm:cxn modelId="{3928AEAF-4693-4E64-89DD-E7599C162E6B}" srcId="{9A93A86C-9EC5-4A52-A840-4A5D9D49BC62}" destId="{0FFA77F9-7A74-4DF3-A40C-9229D8A62BDA}" srcOrd="0" destOrd="0" parTransId="{DCAC8EDB-1A8C-4F3F-B752-595C1E6087C3}" sibTransId="{AA3734AD-CD82-49D6-AE5E-FA4A9C012F28}"/>
    <dgm:cxn modelId="{872151D3-77CB-4050-B861-AE5D450F6652}" type="presOf" srcId="{23CA02DF-C59C-4975-96C5-E78771BE1FBB}" destId="{16D3339B-997E-4439-B634-99485C75B8C7}" srcOrd="0" destOrd="0" presId="urn:microsoft.com/office/officeart/2005/8/layout/vList5"/>
    <dgm:cxn modelId="{E38E0B4E-A59B-4C10-A221-37B4899F8DA7}" srcId="{880282F9-7A7D-4788-AF31-B9767225655B}" destId="{60C8426D-62CA-41E2-BD69-00C66B8316B7}" srcOrd="2" destOrd="0" parTransId="{EBAD1510-DC77-4108-AF87-0DA02A6EEB4F}" sibTransId="{2BA0079E-5375-48AD-B71A-049F34BE1283}"/>
    <dgm:cxn modelId="{2F3D0820-0415-4431-A3CD-98E37964D121}" type="presOf" srcId="{0FFA77F9-7A74-4DF3-A40C-9229D8A62BDA}" destId="{4B4F4FDA-C0B4-48DD-B02A-EC77516A5D4F}" srcOrd="0" destOrd="0" presId="urn:microsoft.com/office/officeart/2005/8/layout/vList5"/>
    <dgm:cxn modelId="{C987FB84-747C-4476-85DB-7216AAF224EB}" type="presOf" srcId="{880282F9-7A7D-4788-AF31-B9767225655B}" destId="{0E4BE5BE-8416-4B2F-8435-F75C93566953}" srcOrd="0" destOrd="0" presId="urn:microsoft.com/office/officeart/2005/8/layout/vList5"/>
    <dgm:cxn modelId="{FAF4DCF2-6F68-4BF3-A382-FF1A1EF83198}" srcId="{880282F9-7A7D-4788-AF31-B9767225655B}" destId="{9A93A86C-9EC5-4A52-A840-4A5D9D49BC62}" srcOrd="1" destOrd="0" parTransId="{9B6BAF89-3D8D-45BD-89C5-B36F86D6D47F}" sibTransId="{9DCBD5AC-CF83-4E6A-BCF6-887AD99A90A1}"/>
    <dgm:cxn modelId="{90C88659-A4BE-4C1B-88D1-FAC2C6AFFBCD}" type="presOf" srcId="{EBB4EE42-ADB2-463F-869C-F94AEA459A42}" destId="{41C632C0-FF12-4C06-A062-961A9E833723}" srcOrd="0" destOrd="0" presId="urn:microsoft.com/office/officeart/2005/8/layout/vList5"/>
    <dgm:cxn modelId="{F08B298F-321E-4A6E-AB51-5577CE8DD5CB}" srcId="{60C8426D-62CA-41E2-BD69-00C66B8316B7}" destId="{196234E2-CC01-40D7-BA05-D1F89C4AB925}" srcOrd="0" destOrd="0" parTransId="{098D2276-6F2A-4116-AC21-8DCF27A28951}" sibTransId="{BACF95A5-21B5-4930-A921-A5BCF811FC72}"/>
    <dgm:cxn modelId="{530E5ADB-BCED-41B4-B517-DA17F529009F}" type="presOf" srcId="{9A93A86C-9EC5-4A52-A840-4A5D9D49BC62}" destId="{8B2C69C2-826E-4E3B-BF19-7DAA274753D8}" srcOrd="0" destOrd="0" presId="urn:microsoft.com/office/officeart/2005/8/layout/vList5"/>
    <dgm:cxn modelId="{EB6218ED-C98F-4FF9-95C3-DA261ADECFDA}" type="presOf" srcId="{196234E2-CC01-40D7-BA05-D1F89C4AB925}" destId="{23DF8DA2-443B-4AB2-BAB5-5863C87CA65B}" srcOrd="0" destOrd="0" presId="urn:microsoft.com/office/officeart/2005/8/layout/vList5"/>
    <dgm:cxn modelId="{1CCE7A73-10A6-4C72-A05D-782EE365E28D}" srcId="{880282F9-7A7D-4788-AF31-B9767225655B}" destId="{EBB4EE42-ADB2-463F-869C-F94AEA459A42}" srcOrd="0" destOrd="0" parTransId="{F00B42C7-F167-4B25-9B03-D9111F474BC2}" sibTransId="{860F5E26-703A-4134-BA47-5D1D7B9C60F6}"/>
    <dgm:cxn modelId="{465686CF-296B-40D4-8304-76210B6B0F5D}" type="presParOf" srcId="{0E4BE5BE-8416-4B2F-8435-F75C93566953}" destId="{634DF4D5-AAC3-49B5-825D-0C7B0D61F8C6}" srcOrd="0" destOrd="0" presId="urn:microsoft.com/office/officeart/2005/8/layout/vList5"/>
    <dgm:cxn modelId="{6EB34490-1B17-4E58-A1E5-1E72968B73D1}" type="presParOf" srcId="{634DF4D5-AAC3-49B5-825D-0C7B0D61F8C6}" destId="{41C632C0-FF12-4C06-A062-961A9E833723}" srcOrd="0" destOrd="0" presId="urn:microsoft.com/office/officeart/2005/8/layout/vList5"/>
    <dgm:cxn modelId="{59EBF181-308C-444C-A768-04FD624D9B99}" type="presParOf" srcId="{634DF4D5-AAC3-49B5-825D-0C7B0D61F8C6}" destId="{16D3339B-997E-4439-B634-99485C75B8C7}" srcOrd="1" destOrd="0" presId="urn:microsoft.com/office/officeart/2005/8/layout/vList5"/>
    <dgm:cxn modelId="{DF32B305-35AA-44B2-A890-2C0C2F1E2834}" type="presParOf" srcId="{0E4BE5BE-8416-4B2F-8435-F75C93566953}" destId="{24245036-1D70-4BBE-854D-851D73EB8B12}" srcOrd="1" destOrd="0" presId="urn:microsoft.com/office/officeart/2005/8/layout/vList5"/>
    <dgm:cxn modelId="{8C71D15F-181B-4B32-B8F3-58FCF4F1BA7E}" type="presParOf" srcId="{0E4BE5BE-8416-4B2F-8435-F75C93566953}" destId="{676E903F-B0D2-4D73-8912-5B7A8CCC46C3}" srcOrd="2" destOrd="0" presId="urn:microsoft.com/office/officeart/2005/8/layout/vList5"/>
    <dgm:cxn modelId="{ED90E91B-2B1C-42C0-B64D-8B4AD9C5CFE5}" type="presParOf" srcId="{676E903F-B0D2-4D73-8912-5B7A8CCC46C3}" destId="{8B2C69C2-826E-4E3B-BF19-7DAA274753D8}" srcOrd="0" destOrd="0" presId="urn:microsoft.com/office/officeart/2005/8/layout/vList5"/>
    <dgm:cxn modelId="{38CE5BCD-3649-4848-9C04-5177BFBEF5D7}" type="presParOf" srcId="{676E903F-B0D2-4D73-8912-5B7A8CCC46C3}" destId="{4B4F4FDA-C0B4-48DD-B02A-EC77516A5D4F}" srcOrd="1" destOrd="0" presId="urn:microsoft.com/office/officeart/2005/8/layout/vList5"/>
    <dgm:cxn modelId="{DF2D51E8-CA84-46C1-BCFE-B0E4F5B5DDAA}" type="presParOf" srcId="{0E4BE5BE-8416-4B2F-8435-F75C93566953}" destId="{2099F7B8-8C54-4636-B391-0DA3CD0F0C8C}" srcOrd="3" destOrd="0" presId="urn:microsoft.com/office/officeart/2005/8/layout/vList5"/>
    <dgm:cxn modelId="{AC1E08E4-7AE7-4263-98DD-43617ED72126}" type="presParOf" srcId="{0E4BE5BE-8416-4B2F-8435-F75C93566953}" destId="{34708CB0-8EFA-49A0-85BC-D212AB8B2AAC}" srcOrd="4" destOrd="0" presId="urn:microsoft.com/office/officeart/2005/8/layout/vList5"/>
    <dgm:cxn modelId="{BFBDE8A3-74D7-4470-8D69-D074F06648E4}" type="presParOf" srcId="{34708CB0-8EFA-49A0-85BC-D212AB8B2AAC}" destId="{F25A98B1-A0E3-42A2-B1F7-4E46AFC6DB75}" srcOrd="0" destOrd="0" presId="urn:microsoft.com/office/officeart/2005/8/layout/vList5"/>
    <dgm:cxn modelId="{41277D7B-0054-4382-99FE-D22176C2E68C}" type="presParOf" srcId="{34708CB0-8EFA-49A0-85BC-D212AB8B2AAC}" destId="{23DF8DA2-443B-4AB2-BAB5-5863C87CA6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282F9-7A7D-4788-AF31-B976722565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BB4EE42-ADB2-463F-869C-F94AEA459A42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dirty="0">
              <a:latin typeface="Maiandra GD" panose="020E0502030308020204" pitchFamily="34" charset="0"/>
            </a:rPr>
            <a:t>Selección y Registro</a:t>
          </a:r>
        </a:p>
      </dgm:t>
    </dgm:pt>
    <dgm:pt modelId="{F00B42C7-F167-4B25-9B03-D9111F474BC2}" type="parTrans" cxnId="{1CCE7A73-10A6-4C72-A05D-782EE365E28D}">
      <dgm:prSet/>
      <dgm:spPr/>
      <dgm:t>
        <a:bodyPr/>
        <a:lstStyle/>
        <a:p>
          <a:endParaRPr lang="es-MX"/>
        </a:p>
      </dgm:t>
    </dgm:pt>
    <dgm:pt modelId="{860F5E26-703A-4134-BA47-5D1D7B9C60F6}" type="sibTrans" cxnId="{1CCE7A73-10A6-4C72-A05D-782EE365E28D}">
      <dgm:prSet/>
      <dgm:spPr/>
      <dgm:t>
        <a:bodyPr/>
        <a:lstStyle/>
        <a:p>
          <a:endParaRPr lang="es-MX"/>
        </a:p>
      </dgm:t>
    </dgm:pt>
    <dgm:pt modelId="{23CA02DF-C59C-4975-96C5-E78771BE1FBB}">
      <dgm:prSet phldrT="[Texto]"/>
      <dgm:spPr/>
      <dgm:t>
        <a:bodyPr/>
        <a:lstStyle/>
        <a:p>
          <a:pPr algn="just"/>
          <a:r>
            <a:rPr lang="es-MX" b="1" dirty="0">
              <a:latin typeface="Maiandra GD" panose="020E0502030308020204" pitchFamily="34" charset="0"/>
            </a:rPr>
            <a:t>Seleccionar un </a:t>
          </a:r>
          <a:r>
            <a:rPr lang="es-MX" b="1" dirty="0" smtClean="0">
              <a:latin typeface="Maiandra GD" panose="020E0502030308020204" pitchFamily="34" charset="0"/>
            </a:rPr>
            <a:t>programa e institución </a:t>
          </a:r>
          <a:r>
            <a:rPr lang="es-MX" b="1" dirty="0">
              <a:latin typeface="Maiandra GD" panose="020E0502030308020204" pitchFamily="34" charset="0"/>
            </a:rPr>
            <a:t>del listado publicado por la oficina de servicio social y registrarse en el Sistema de Servicio Social.</a:t>
          </a:r>
          <a:endParaRPr lang="es-MX" dirty="0"/>
        </a:p>
      </dgm:t>
    </dgm:pt>
    <dgm:pt modelId="{AB5A7682-AB96-4F36-A35B-9C7D35129F9F}" type="parTrans" cxnId="{9CC24A6A-E74D-472E-A33D-D21C5720C019}">
      <dgm:prSet/>
      <dgm:spPr/>
      <dgm:t>
        <a:bodyPr/>
        <a:lstStyle/>
        <a:p>
          <a:endParaRPr lang="es-MX"/>
        </a:p>
      </dgm:t>
    </dgm:pt>
    <dgm:pt modelId="{64057FB8-5DFA-4773-8B31-1098033C9E57}" type="sibTrans" cxnId="{9CC24A6A-E74D-472E-A33D-D21C5720C019}">
      <dgm:prSet/>
      <dgm:spPr/>
      <dgm:t>
        <a:bodyPr/>
        <a:lstStyle/>
        <a:p>
          <a:endParaRPr lang="es-MX"/>
        </a:p>
      </dgm:t>
    </dgm:pt>
    <dgm:pt modelId="{0E4BE5BE-8416-4B2F-8435-F75C93566953}" type="pres">
      <dgm:prSet presAssocID="{880282F9-7A7D-4788-AF31-B976722565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34DF4D5-AAC3-49B5-825D-0C7B0D61F8C6}" type="pres">
      <dgm:prSet presAssocID="{EBB4EE42-ADB2-463F-869C-F94AEA459A42}" presName="linNode" presStyleCnt="0"/>
      <dgm:spPr/>
    </dgm:pt>
    <dgm:pt modelId="{41C632C0-FF12-4C06-A062-961A9E833723}" type="pres">
      <dgm:prSet presAssocID="{EBB4EE42-ADB2-463F-869C-F94AEA459A4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D3339B-997E-4439-B634-99485C75B8C7}" type="pres">
      <dgm:prSet presAssocID="{EBB4EE42-ADB2-463F-869C-F94AEA459A4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CCE7A73-10A6-4C72-A05D-782EE365E28D}" srcId="{880282F9-7A7D-4788-AF31-B9767225655B}" destId="{EBB4EE42-ADB2-463F-869C-F94AEA459A42}" srcOrd="0" destOrd="0" parTransId="{F00B42C7-F167-4B25-9B03-D9111F474BC2}" sibTransId="{860F5E26-703A-4134-BA47-5D1D7B9C60F6}"/>
    <dgm:cxn modelId="{9CC24A6A-E74D-472E-A33D-D21C5720C019}" srcId="{EBB4EE42-ADB2-463F-869C-F94AEA459A42}" destId="{23CA02DF-C59C-4975-96C5-E78771BE1FBB}" srcOrd="0" destOrd="0" parTransId="{AB5A7682-AB96-4F36-A35B-9C7D35129F9F}" sibTransId="{64057FB8-5DFA-4773-8B31-1098033C9E57}"/>
    <dgm:cxn modelId="{312B5B00-F5C2-4310-8E28-8D050DCE89DE}" type="presOf" srcId="{23CA02DF-C59C-4975-96C5-E78771BE1FBB}" destId="{16D3339B-997E-4439-B634-99485C75B8C7}" srcOrd="0" destOrd="0" presId="urn:microsoft.com/office/officeart/2005/8/layout/vList5"/>
    <dgm:cxn modelId="{19FEAED2-4ED5-4C42-AE3B-12B4B2E17942}" type="presOf" srcId="{880282F9-7A7D-4788-AF31-B9767225655B}" destId="{0E4BE5BE-8416-4B2F-8435-F75C93566953}" srcOrd="0" destOrd="0" presId="urn:microsoft.com/office/officeart/2005/8/layout/vList5"/>
    <dgm:cxn modelId="{B013ABEA-8F33-4079-9975-B4DC7E02CA61}" type="presOf" srcId="{EBB4EE42-ADB2-463F-869C-F94AEA459A42}" destId="{41C632C0-FF12-4C06-A062-961A9E833723}" srcOrd="0" destOrd="0" presId="urn:microsoft.com/office/officeart/2005/8/layout/vList5"/>
    <dgm:cxn modelId="{C194497E-93A4-4EF2-B465-5623D0463246}" type="presParOf" srcId="{0E4BE5BE-8416-4B2F-8435-F75C93566953}" destId="{634DF4D5-AAC3-49B5-825D-0C7B0D61F8C6}" srcOrd="0" destOrd="0" presId="urn:microsoft.com/office/officeart/2005/8/layout/vList5"/>
    <dgm:cxn modelId="{78764E78-7998-4436-90D7-D1DD32C3A45F}" type="presParOf" srcId="{634DF4D5-AAC3-49B5-825D-0C7B0D61F8C6}" destId="{41C632C0-FF12-4C06-A062-961A9E833723}" srcOrd="0" destOrd="0" presId="urn:microsoft.com/office/officeart/2005/8/layout/vList5"/>
    <dgm:cxn modelId="{B57CF9DB-B4FC-436F-AB47-C7C71A486F24}" type="presParOf" srcId="{634DF4D5-AAC3-49B5-825D-0C7B0D61F8C6}" destId="{16D3339B-997E-4439-B634-99485C75B8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339B-997E-4439-B634-99485C75B8C7}">
      <dsp:nvSpPr>
        <dsp:cNvPr id="0" name=""/>
        <dsp:cNvSpPr/>
      </dsp:nvSpPr>
      <dsp:spPr>
        <a:xfrm rot="5400000">
          <a:off x="3595046" y="-1161924"/>
          <a:ext cx="1353070" cy="40203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b="1" kern="1200" dirty="0">
              <a:latin typeface="Maiandra GD" panose="020E0502030308020204" pitchFamily="34" charset="0"/>
            </a:rPr>
            <a:t>Seleccionar un programa del listado publicado por la oficina de servicio social y registrarse en el Sistema de Servicio Social.</a:t>
          </a:r>
          <a:endParaRPr lang="es-MX" sz="1900" kern="1200" dirty="0"/>
        </a:p>
      </dsp:txBody>
      <dsp:txXfrm rot="-5400000">
        <a:off x="2261426" y="237747"/>
        <a:ext cx="3954261" cy="1220968"/>
      </dsp:txXfrm>
    </dsp:sp>
    <dsp:sp modelId="{41C632C0-FF12-4C06-A062-961A9E833723}">
      <dsp:nvSpPr>
        <dsp:cNvPr id="0" name=""/>
        <dsp:cNvSpPr/>
      </dsp:nvSpPr>
      <dsp:spPr>
        <a:xfrm>
          <a:off x="0" y="2562"/>
          <a:ext cx="2261425" cy="1691338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rPr>
            <a:t>Selección y Registro</a:t>
          </a:r>
        </a:p>
      </dsp:txBody>
      <dsp:txXfrm>
        <a:off x="82564" y="85126"/>
        <a:ext cx="2096297" cy="1526210"/>
      </dsp:txXfrm>
    </dsp:sp>
    <dsp:sp modelId="{4B4F4FDA-C0B4-48DD-B02A-EC77516A5D4F}">
      <dsp:nvSpPr>
        <dsp:cNvPr id="0" name=""/>
        <dsp:cNvSpPr/>
      </dsp:nvSpPr>
      <dsp:spPr>
        <a:xfrm rot="5400000">
          <a:off x="3595046" y="659891"/>
          <a:ext cx="1353070" cy="40203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b="1" kern="1200" dirty="0">
              <a:latin typeface="Maiandra GD" panose="020E0502030308020204" pitchFamily="34" charset="0"/>
            </a:rPr>
            <a:t>Entregar mínimo 3 REPORTES BIMESTRALES con su AUTOEVALUACION Y EVALUACIONES CUALITATIVAS.</a:t>
          </a:r>
          <a:endParaRPr lang="es-MX" sz="1900" kern="1200" dirty="0"/>
        </a:p>
      </dsp:txBody>
      <dsp:txXfrm rot="-5400000">
        <a:off x="2261426" y="2059563"/>
        <a:ext cx="3954261" cy="1220968"/>
      </dsp:txXfrm>
    </dsp:sp>
    <dsp:sp modelId="{8B2C69C2-826E-4E3B-BF19-7DAA274753D8}">
      <dsp:nvSpPr>
        <dsp:cNvPr id="0" name=""/>
        <dsp:cNvSpPr/>
      </dsp:nvSpPr>
      <dsp:spPr>
        <a:xfrm>
          <a:off x="0" y="1778468"/>
          <a:ext cx="2261425" cy="169133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rPr>
            <a:t>Reporte</a:t>
          </a:r>
        </a:p>
      </dsp:txBody>
      <dsp:txXfrm>
        <a:off x="82564" y="1861032"/>
        <a:ext cx="2096297" cy="1526210"/>
      </dsp:txXfrm>
    </dsp:sp>
    <dsp:sp modelId="{23DF8DA2-443B-4AB2-BAB5-5863C87CA65B}">
      <dsp:nvSpPr>
        <dsp:cNvPr id="0" name=""/>
        <dsp:cNvSpPr/>
      </dsp:nvSpPr>
      <dsp:spPr>
        <a:xfrm rot="5400000">
          <a:off x="3595046" y="2389886"/>
          <a:ext cx="1353070" cy="40203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>
              <a:latin typeface="Maiandra GD" panose="020E0502030308020204" pitchFamily="34" charset="0"/>
            </a:rPr>
            <a:t>Entregar el Reporte final que presentará en un </a:t>
          </a:r>
          <a:r>
            <a:rPr lang="es-MX" sz="1900" b="1" kern="1200" dirty="0">
              <a:latin typeface="Maiandra GD" panose="020E0502030308020204" pitchFamily="34" charset="0"/>
            </a:rPr>
            <a:t>plazo no mayor de 15 días de haber </a:t>
          </a:r>
          <a:r>
            <a:rPr lang="es-MX" sz="1900" kern="1200" dirty="0">
              <a:latin typeface="Maiandra GD" panose="020E0502030308020204" pitchFamily="34" charset="0"/>
            </a:rPr>
            <a:t>concluido el Servicio Social. </a:t>
          </a:r>
          <a:endParaRPr lang="es-MX" sz="1900" kern="1200" dirty="0"/>
        </a:p>
      </dsp:txBody>
      <dsp:txXfrm rot="-5400000">
        <a:off x="2261426" y="3789558"/>
        <a:ext cx="3954261" cy="1220968"/>
      </dsp:txXfrm>
    </dsp:sp>
    <dsp:sp modelId="{F25A98B1-A0E3-42A2-B1F7-4E46AFC6DB75}">
      <dsp:nvSpPr>
        <dsp:cNvPr id="0" name=""/>
        <dsp:cNvSpPr/>
      </dsp:nvSpPr>
      <dsp:spPr>
        <a:xfrm>
          <a:off x="0" y="3554373"/>
          <a:ext cx="2261425" cy="1691338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rPr>
            <a:t>Cierre</a:t>
          </a:r>
        </a:p>
      </dsp:txBody>
      <dsp:txXfrm>
        <a:off x="82564" y="3636937"/>
        <a:ext cx="2096297" cy="1526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339B-997E-4439-B634-99485C75B8C7}">
      <dsp:nvSpPr>
        <dsp:cNvPr id="0" name=""/>
        <dsp:cNvSpPr/>
      </dsp:nvSpPr>
      <dsp:spPr>
        <a:xfrm rot="5400000">
          <a:off x="6117391" y="-2392192"/>
          <a:ext cx="1248581" cy="6345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>
              <a:latin typeface="Maiandra GD" panose="020E0502030308020204" pitchFamily="34" charset="0"/>
            </a:rPr>
            <a:t>Seleccionar un </a:t>
          </a:r>
          <a:r>
            <a:rPr lang="es-MX" sz="2200" b="1" kern="1200" dirty="0" smtClean="0">
              <a:latin typeface="Maiandra GD" panose="020E0502030308020204" pitchFamily="34" charset="0"/>
            </a:rPr>
            <a:t>programa e institución </a:t>
          </a:r>
          <a:r>
            <a:rPr lang="es-MX" sz="2200" b="1" kern="1200" dirty="0">
              <a:latin typeface="Maiandra GD" panose="020E0502030308020204" pitchFamily="34" charset="0"/>
            </a:rPr>
            <a:t>del listado publicado por la oficina de servicio social y registrarse en el Sistema de Servicio Social.</a:t>
          </a:r>
          <a:endParaRPr lang="es-MX" sz="2200" kern="1200" dirty="0"/>
        </a:p>
      </dsp:txBody>
      <dsp:txXfrm rot="-5400000">
        <a:off x="3569126" y="217024"/>
        <a:ext cx="6284161" cy="1126679"/>
      </dsp:txXfrm>
    </dsp:sp>
    <dsp:sp modelId="{41C632C0-FF12-4C06-A062-961A9E833723}">
      <dsp:nvSpPr>
        <dsp:cNvPr id="0" name=""/>
        <dsp:cNvSpPr/>
      </dsp:nvSpPr>
      <dsp:spPr>
        <a:xfrm>
          <a:off x="0" y="0"/>
          <a:ext cx="3569125" cy="1560727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500" kern="1200" dirty="0">
              <a:latin typeface="Maiandra GD" panose="020E0502030308020204" pitchFamily="34" charset="0"/>
            </a:rPr>
            <a:t>Selección y Registro</a:t>
          </a:r>
        </a:p>
      </dsp:txBody>
      <dsp:txXfrm>
        <a:off x="76188" y="76188"/>
        <a:ext cx="3416749" cy="1408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8600C-1C24-4385-BA00-246CB01A78C2}" type="datetimeFigureOut">
              <a:rPr lang="es-MX" smtClean="0"/>
              <a:t>02/03/2022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6233D-823C-473A-A088-21D919128E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052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3F312-D79A-4E89-9DAB-D39D850DFF9B}" type="datetimeFigureOut">
              <a:rPr lang="es-MX" smtClean="0"/>
              <a:t>02/03/2022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D3643-9DBE-42CD-9BE1-1DF33BB71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92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02/03/2022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12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02/03/2022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73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02/03/2022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15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02/03/2022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365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02/03/2022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02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02/03/2022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1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02/03/2022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855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02/03/2022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6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02/03/2022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7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02/03/2022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576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02/03/2022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87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0F03-69BE-4697-AC71-C51021E3C0BB}" type="datetimeFigureOut">
              <a:rPr lang="es-MX" smtClean="0"/>
              <a:t>02/03/2022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24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classroom.google.com/c/NDc1Mjk3OTU5MzA3?cjc=2fjc4mj" TargetMode="External"/><Relationship Id="rId3" Type="http://schemas.openxmlformats.org/officeDocument/2006/relationships/hyperlink" Target="https://classroom.google.com/c/NDc1MzMxOTk1OTQ5?cjc=y2ye3fg" TargetMode="External"/><Relationship Id="rId7" Type="http://schemas.openxmlformats.org/officeDocument/2006/relationships/hyperlink" Target="https://classroom.google.com/c/NDc1Mjk3OTU5NzY2?cjc=xqiw5e2" TargetMode="External"/><Relationship Id="rId2" Type="http://schemas.openxmlformats.org/officeDocument/2006/relationships/hyperlink" Target="https://classroom.google.com/c/NDc1Mjk4MDY1ODEz?cjc=oxpzgt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assroom.google.com/c/NDc1MzMxNjg5NTIx?cjc=f4cgcdg" TargetMode="External"/><Relationship Id="rId11" Type="http://schemas.openxmlformats.org/officeDocument/2006/relationships/hyperlink" Target="https://classroom.google.com/c/NDc1Mjk4MDY2MTQw?cjc=4noi25a" TargetMode="External"/><Relationship Id="rId5" Type="http://schemas.openxmlformats.org/officeDocument/2006/relationships/hyperlink" Target="https://classroom.google.com/c/NDc1MzMyNjAxNjk1?cjc=pa32rbu" TargetMode="External"/><Relationship Id="rId10" Type="http://schemas.openxmlformats.org/officeDocument/2006/relationships/hyperlink" Target="https://classroom.google.com/c/NDc1MzMxNjg5OTYz?cjc=f4vpadb" TargetMode="External"/><Relationship Id="rId4" Type="http://schemas.openxmlformats.org/officeDocument/2006/relationships/hyperlink" Target="https://classroom.google.com/c/NDc1MzMyNjAxMTM0?cjc=ov4o6wy" TargetMode="External"/><Relationship Id="rId9" Type="http://schemas.openxmlformats.org/officeDocument/2006/relationships/hyperlink" Target="https://classroom.google.com/c/NDc1Mjk4MDY2MDI3?cjc=yilf7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77084" y="2105590"/>
            <a:ext cx="9174000" cy="777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5300" b="0" kern="1200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/>
            </a:r>
            <a:br>
              <a:rPr lang="es-MX" sz="5300" b="0" kern="1200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</a:br>
            <a:r>
              <a:rPr lang="es-MX" sz="5300" b="0" kern="1200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/>
            </a:r>
            <a:br>
              <a:rPr lang="es-MX" sz="5300" b="0" kern="1200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</a:br>
            <a:r>
              <a:rPr lang="es-MX" sz="5300" b="0" kern="1200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SERVICIO SOCIAL  </a:t>
            </a:r>
            <a:r>
              <a:rPr lang="es-MX" sz="5300" b="0" kern="12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2022-1</a:t>
            </a:r>
            <a:br>
              <a:rPr lang="es-MX" sz="5300" b="0" kern="12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</a:br>
            <a:r>
              <a:rPr lang="es-MX" sz="53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ENERO-JULIO </a:t>
            </a:r>
            <a:endParaRPr lang="es-MX" sz="5300" b="0" kern="1200" spc="-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ea typeface="+mj-ea"/>
              <a:cs typeface="+mj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400044" y="3965409"/>
            <a:ext cx="9174000" cy="1750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4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ea typeface="+mj-ea"/>
              <a:cs typeface="+mj-cs"/>
            </a:endParaRPr>
          </a:p>
          <a:p>
            <a:r>
              <a:rPr lang="es-MX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Departamento de Gestión Tecnológica y Vinculación</a:t>
            </a:r>
          </a:p>
        </p:txBody>
      </p:sp>
      <p:pic>
        <p:nvPicPr>
          <p:cNvPr id="8" name="Picture 3" descr="LOGO I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8430" y="5543656"/>
            <a:ext cx="985614" cy="10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9066727" y="3993473"/>
            <a:ext cx="2634248" cy="467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000" b="1" dirty="0"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164084" y="5703155"/>
            <a:ext cx="421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Hermosillo, Sonora a 03 de marzo de 2022.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20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25516" y="3026610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es-MX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Periodo para seleccionar la </a:t>
            </a:r>
            <a:r>
              <a:rPr lang="es-MX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Institución en la que realizara su SS: </a:t>
            </a:r>
            <a:r>
              <a:rPr lang="es-MX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/>
            </a:r>
            <a:br>
              <a:rPr lang="es-MX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MX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/>
            </a:r>
            <a:br>
              <a:rPr lang="es-MX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MX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Del </a:t>
            </a:r>
            <a:r>
              <a:rPr lang="es-MX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4 </a:t>
            </a:r>
            <a:r>
              <a:rPr lang="es-MX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</a:t>
            </a:r>
            <a:r>
              <a:rPr lang="es-MX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Marzo </a:t>
            </a:r>
            <a:r>
              <a:rPr lang="es-MX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 </a:t>
            </a:r>
            <a:r>
              <a:rPr lang="es-MX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4 </a:t>
            </a:r>
            <a:r>
              <a:rPr lang="es-MX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</a:t>
            </a:r>
            <a:r>
              <a:rPr lang="es-MX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abril </a:t>
            </a:r>
            <a:r>
              <a:rPr lang="es-MX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del </a:t>
            </a:r>
            <a:r>
              <a:rPr lang="es-MX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2022</a:t>
            </a:r>
            <a:endParaRPr lang="es-MX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graphicFrame>
        <p:nvGraphicFramePr>
          <p:cNvPr id="7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108035"/>
              </p:ext>
            </p:extLst>
          </p:nvPr>
        </p:nvGraphicFramePr>
        <p:xfrm>
          <a:off x="1214885" y="1094658"/>
          <a:ext cx="9914238" cy="156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2781958" y="5319117"/>
            <a:ext cx="9410042" cy="1608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MUY IMPORTANTE: </a:t>
            </a:r>
            <a:r>
              <a:rPr lang="es-MX" sz="2000" dirty="0"/>
              <a:t>VERIFICA LA VIGENCIA DEL CONVENIO ENTRE ITH Y LA INSTITUCIÓN EN LA QUE REALIZARAS TU S.S</a:t>
            </a:r>
            <a:r>
              <a:rPr lang="es-MX" sz="2000" dirty="0" smtClean="0"/>
              <a:t>. </a:t>
            </a:r>
            <a:endParaRPr lang="es-MX" sz="2000" dirty="0"/>
          </a:p>
          <a:p>
            <a:pPr algn="ctr"/>
            <a:endParaRPr lang="es-MX" sz="1050" dirty="0"/>
          </a:p>
          <a:p>
            <a:pPr algn="ctr"/>
            <a:r>
              <a:rPr lang="es-MX" sz="1600" dirty="0"/>
              <a:t>SI LA INSTITUCIÓN EN LA QUE COLABORARAS NO TIENE CONVENIO, NO TE PREOCUPES…LE  DAMOS SEGUIMIENTO PARA QUE SE REALICE SU </a:t>
            </a:r>
            <a:r>
              <a:rPr lang="es-MX" sz="1600" dirty="0" smtClean="0"/>
              <a:t>FIRMA.</a:t>
            </a:r>
          </a:p>
          <a:p>
            <a:pPr algn="ctr"/>
            <a:endParaRPr lang="es-MX" sz="1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91927"/>
            <a:ext cx="2924175" cy="1562100"/>
          </a:xfrm>
          <a:prstGeom prst="rect">
            <a:avLst/>
          </a:prstGeom>
        </p:spPr>
      </p:pic>
      <p:pic>
        <p:nvPicPr>
          <p:cNvPr id="13" name="5 Imagen" descr="LOGO ITH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92" y="6415738"/>
            <a:ext cx="528098" cy="53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7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103" y="10068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Instituciones donde puede realizar tu SS y contamos con convenio.</a:t>
            </a:r>
            <a:endParaRPr lang="es-MX" sz="3600" dirty="0"/>
          </a:p>
        </p:txBody>
      </p:sp>
      <p:grpSp>
        <p:nvGrpSpPr>
          <p:cNvPr id="30" name="Grupo 29"/>
          <p:cNvGrpSpPr/>
          <p:nvPr/>
        </p:nvGrpSpPr>
        <p:grpSpPr>
          <a:xfrm>
            <a:off x="368168" y="2064977"/>
            <a:ext cx="11527148" cy="4384979"/>
            <a:chOff x="368168" y="2064977"/>
            <a:chExt cx="11527148" cy="4384979"/>
          </a:xfrm>
        </p:grpSpPr>
        <p:pic>
          <p:nvPicPr>
            <p:cNvPr id="4" name="Imagen 3" descr="Pintando Sonrisas VK A.C. | Servicio Social Significativo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742" y="5022446"/>
              <a:ext cx="1714206" cy="1382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786" y="5073593"/>
              <a:ext cx="1376363" cy="137636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7084" y="2147394"/>
              <a:ext cx="1417326" cy="1417326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5"/>
            <a:srcRect l="3175" t="14286" r="3968" b="9127"/>
            <a:stretch/>
          </p:blipFill>
          <p:spPr>
            <a:xfrm>
              <a:off x="368168" y="3533551"/>
              <a:ext cx="1981200" cy="16340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9083" y="3924801"/>
              <a:ext cx="1981200" cy="851568"/>
            </a:xfrm>
            <a:prstGeom prst="rect">
              <a:avLst/>
            </a:prstGeom>
          </p:spPr>
        </p:pic>
        <p:pic>
          <p:nvPicPr>
            <p:cNvPr id="15" name="Picture 26" descr="Banco de Ropa de Hermosillo: ¡Abrígales el corazón! - Revista TuCasaNuev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606" y="5372284"/>
              <a:ext cx="2664360" cy="1077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10732" y="3766798"/>
              <a:ext cx="1526833" cy="737418"/>
            </a:xfrm>
            <a:prstGeom prst="rect">
              <a:avLst/>
            </a:prstGeom>
          </p:spPr>
        </p:pic>
        <p:pic>
          <p:nvPicPr>
            <p:cNvPr id="20" name="Picture 36" descr="Fundación Piel con Vida – A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0275" y="2064977"/>
              <a:ext cx="1615041" cy="1104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30166" y="2346990"/>
              <a:ext cx="1159202" cy="1041686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74676" y="3818456"/>
              <a:ext cx="1605492" cy="634102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68482" y="5254436"/>
              <a:ext cx="789679" cy="982188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35177" y="2465121"/>
              <a:ext cx="1930230" cy="772092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0019" y="2109824"/>
              <a:ext cx="1939751" cy="1246983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76323" y="5246321"/>
              <a:ext cx="2061812" cy="1030906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58114" y="3676490"/>
              <a:ext cx="1376305" cy="1376305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218917" y="2308266"/>
              <a:ext cx="1499599" cy="1499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378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79" y="1815729"/>
            <a:ext cx="2544643" cy="9647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511" y="1628542"/>
            <a:ext cx="2046683" cy="11317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216" y="5702538"/>
            <a:ext cx="1513923" cy="9083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583" y="3086761"/>
            <a:ext cx="1394704" cy="1394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979" y="5484956"/>
            <a:ext cx="2475629" cy="10446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2302" y="1592681"/>
            <a:ext cx="3015887" cy="10555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9022" y="3220540"/>
            <a:ext cx="1775732" cy="17757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/>
          <a:srcRect l="18508" t="7027" r="18711" b="23487"/>
          <a:stretch/>
        </p:blipFill>
        <p:spPr>
          <a:xfrm>
            <a:off x="10384063" y="3014440"/>
            <a:ext cx="1474387" cy="163184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262913" y="1295895"/>
            <a:ext cx="241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AVIADA ACADEMY, A. C.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4339" y="4778690"/>
            <a:ext cx="1412532" cy="14125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2840" y="2995528"/>
            <a:ext cx="1441391" cy="144139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3064" y="3086761"/>
            <a:ext cx="2650839" cy="110769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4326" y="4496697"/>
            <a:ext cx="2307813" cy="74929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8747" y="1815729"/>
            <a:ext cx="1877731" cy="70110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469" y="3030448"/>
            <a:ext cx="1577903" cy="15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89" y="1595166"/>
            <a:ext cx="1668891" cy="15268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822" t="59447" r="20539" b="8857"/>
          <a:stretch/>
        </p:blipFill>
        <p:spPr>
          <a:xfrm>
            <a:off x="2452092" y="1595166"/>
            <a:ext cx="1702191" cy="10058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017" y="1687977"/>
            <a:ext cx="1353429" cy="13412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989" y="1814553"/>
            <a:ext cx="2418994" cy="10723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8744" y="1895585"/>
            <a:ext cx="2384342" cy="7888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89" y="3855482"/>
            <a:ext cx="2439125" cy="10968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0854" y="3643435"/>
            <a:ext cx="1449683" cy="152097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9077" y="3677358"/>
            <a:ext cx="1313060" cy="107962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3548" y="3301854"/>
            <a:ext cx="1463167" cy="145707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3896" y="5792037"/>
            <a:ext cx="5316173" cy="78645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6443" y="5815114"/>
            <a:ext cx="4060288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3213377" y="1285892"/>
            <a:ext cx="2619376" cy="1831730"/>
            <a:chOff x="424999" y="1525424"/>
            <a:chExt cx="2619376" cy="1831730"/>
          </a:xfrm>
        </p:grpSpPr>
        <p:grpSp>
          <p:nvGrpSpPr>
            <p:cNvPr id="4" name="Grupo 3"/>
            <p:cNvGrpSpPr/>
            <p:nvPr/>
          </p:nvGrpSpPr>
          <p:grpSpPr>
            <a:xfrm>
              <a:off x="948875" y="1525424"/>
              <a:ext cx="2095500" cy="1831730"/>
              <a:chOff x="527843" y="814652"/>
              <a:chExt cx="2095500" cy="1831730"/>
            </a:xfrm>
          </p:grpSpPr>
          <p:sp>
            <p:nvSpPr>
              <p:cNvPr id="5" name="Flecha derecha 4"/>
              <p:cNvSpPr/>
              <p:nvPr/>
            </p:nvSpPr>
            <p:spPr>
              <a:xfrm>
                <a:off x="527843" y="814652"/>
                <a:ext cx="2095500" cy="1831730"/>
              </a:xfrm>
              <a:prstGeom prst="rightArrow">
                <a:avLst>
                  <a:gd name="adj1" fmla="val 70000"/>
                  <a:gd name="adj2" fmla="val 5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Flecha derecha 4"/>
              <p:cNvSpPr/>
              <p:nvPr/>
            </p:nvSpPr>
            <p:spPr>
              <a:xfrm>
                <a:off x="1051717" y="1089412"/>
                <a:ext cx="1178719" cy="1282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5880" tIns="13970" rIns="27940" bIns="1397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000" b="1" kern="1200" dirty="0">
                    <a:solidFill>
                      <a:srgbClr val="002060"/>
                    </a:solidFill>
                    <a:latin typeface="Maiandra GD" panose="020E0502030308020204" pitchFamily="34" charset="0"/>
                  </a:rPr>
                  <a:t>Se publica el </a:t>
                </a:r>
                <a:r>
                  <a:rPr lang="es-MX" sz="2000" b="1" kern="1200" dirty="0" smtClean="0">
                    <a:solidFill>
                      <a:srgbClr val="002060"/>
                    </a:solidFill>
                    <a:latin typeface="Maiandra GD" panose="020E0502030308020204" pitchFamily="34" charset="0"/>
                  </a:rPr>
                  <a:t>listado en </a:t>
                </a:r>
                <a:r>
                  <a:rPr lang="es-MX" sz="2000" b="1" kern="1200" dirty="0" err="1" smtClean="0">
                    <a:solidFill>
                      <a:srgbClr val="002060"/>
                    </a:solidFill>
                    <a:latin typeface="Maiandra GD" panose="020E0502030308020204" pitchFamily="34" charset="0"/>
                  </a:rPr>
                  <a:t>classroom</a:t>
                </a:r>
                <a:endParaRPr lang="es-MX" sz="2000" b="1" kern="1200" dirty="0">
                  <a:solidFill>
                    <a:srgbClr val="002060"/>
                  </a:solidFill>
                  <a:latin typeface="Maiandra GD" panose="020E0502030308020204" pitchFamily="34" charset="0"/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424999" y="1917414"/>
              <a:ext cx="1047750" cy="1047750"/>
              <a:chOff x="3968" y="1206642"/>
              <a:chExt cx="1047750" cy="1047750"/>
            </a:xfrm>
          </p:grpSpPr>
          <p:sp>
            <p:nvSpPr>
              <p:cNvPr id="8" name="Elipse 7"/>
              <p:cNvSpPr/>
              <p:nvPr/>
            </p:nvSpPr>
            <p:spPr>
              <a:xfrm>
                <a:off x="3968" y="1206642"/>
                <a:ext cx="1047750" cy="104775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Elipse 6"/>
              <p:cNvSpPr/>
              <p:nvPr/>
            </p:nvSpPr>
            <p:spPr>
              <a:xfrm>
                <a:off x="157407" y="1360081"/>
                <a:ext cx="740872" cy="7408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48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iandra GD" panose="020E0502030308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>
            <a:off x="7009686" y="1285892"/>
            <a:ext cx="2619375" cy="1831730"/>
            <a:chOff x="287432" y="179950"/>
            <a:chExt cx="2619375" cy="1831730"/>
          </a:xfrm>
        </p:grpSpPr>
        <p:grpSp>
          <p:nvGrpSpPr>
            <p:cNvPr id="15" name="Grupo 14"/>
            <p:cNvGrpSpPr/>
            <p:nvPr/>
          </p:nvGrpSpPr>
          <p:grpSpPr>
            <a:xfrm>
              <a:off x="811307" y="179950"/>
              <a:ext cx="2095500" cy="1831730"/>
              <a:chOff x="3278187" y="814652"/>
              <a:chExt cx="2095500" cy="1831730"/>
            </a:xfrm>
          </p:grpSpPr>
          <p:sp>
            <p:nvSpPr>
              <p:cNvPr id="19" name="Flecha derecha 18"/>
              <p:cNvSpPr/>
              <p:nvPr/>
            </p:nvSpPr>
            <p:spPr>
              <a:xfrm>
                <a:off x="3278187" y="814652"/>
                <a:ext cx="2095500" cy="1831730"/>
              </a:xfrm>
              <a:prstGeom prst="rightArrow">
                <a:avLst>
                  <a:gd name="adj1" fmla="val 70000"/>
                  <a:gd name="adj2" fmla="val 5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Flecha derecha 8"/>
              <p:cNvSpPr/>
              <p:nvPr/>
            </p:nvSpPr>
            <p:spPr>
              <a:xfrm>
                <a:off x="3802062" y="1089412"/>
                <a:ext cx="1021556" cy="1282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5880" tIns="13970" rIns="27940" bIns="1397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2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iandra GD" panose="020E0502030308020204" pitchFamily="34" charset="0"/>
                  </a:rPr>
                  <a:t>Aparta tu espacio</a:t>
                </a: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287432" y="509147"/>
              <a:ext cx="1047750" cy="1047750"/>
              <a:chOff x="2754312" y="1143849"/>
              <a:chExt cx="1047750" cy="1047750"/>
            </a:xfrm>
          </p:grpSpPr>
          <p:sp>
            <p:nvSpPr>
              <p:cNvPr id="17" name="Elipse 16"/>
              <p:cNvSpPr/>
              <p:nvPr/>
            </p:nvSpPr>
            <p:spPr>
              <a:xfrm>
                <a:off x="2754312" y="1143849"/>
                <a:ext cx="1047750" cy="104775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Elipse 10"/>
              <p:cNvSpPr/>
              <p:nvPr/>
            </p:nvSpPr>
            <p:spPr>
              <a:xfrm>
                <a:off x="2907751" y="1360081"/>
                <a:ext cx="740872" cy="7408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48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iandra GD" panose="020E0502030308020204" pitchFamily="34" charset="0"/>
                  </a:rPr>
                  <a:t>2</a:t>
                </a:r>
              </a:p>
            </p:txBody>
          </p:sp>
        </p:grpSp>
      </p:grp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541275" y="3423519"/>
            <a:ext cx="11303054" cy="301316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1-UNA VEZ QUE SE PUBLIQUEN LAS NECESIDADES DE PRESTADORES DE SERVICIO SOCIAL POR PARTE DE LOS DIVERSOS DEPARTAMENTOS DE ITH, DEBES ENVIAR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CORREO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ELECTRÓNICO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JEFE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TU INTERES PARA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EVALUE TU PERFIL Y SEAS ACEPTADO</a:t>
            </a:r>
            <a:r>
              <a:rPr lang="es-MX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(DICHO TRAMITE ES SOLO PARA INTERESADOS EN REALIZAR SS EN ITH)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MX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TENGAS LA CONFIRMACIÒN DE </a:t>
            </a:r>
            <a:r>
              <a:rPr lang="es-MX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ACEPTADO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ALGUNA INSTITUCIÓN Y/O DEPENDENCIA, PREGUNTAR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SIG. INFORMACIÒN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LLENAR LA DOCUMENTACION CORRESPONDIENTE PARA TU S.S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(para Internos)</a:t>
            </a:r>
            <a:endParaRPr lang="es-MX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70263" y="1449845"/>
            <a:ext cx="2090057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Estas interesado en realizar tu Servicio Social en algún departamento de ITH?</a:t>
            </a:r>
            <a:endParaRPr lang="es-MX" b="1" dirty="0"/>
          </a:p>
        </p:txBody>
      </p:sp>
      <p:pic>
        <p:nvPicPr>
          <p:cNvPr id="23" name="5 Imagen" descr="LOGO I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160" y="6290491"/>
            <a:ext cx="556338" cy="56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9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 Imagen" descr="LOGO I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716" y="5954803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00" y="1657328"/>
            <a:ext cx="28559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382013" y="1304631"/>
            <a:ext cx="721069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VOY A PREGUNTAR EN LA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INSTITUCIÓN?</a:t>
            </a:r>
            <a:br>
              <a:rPr lang="es-E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3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ITH o dependencia e institución  externo</a:t>
            </a:r>
            <a:endParaRPr lang="en-US" sz="3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3664171" y="2857478"/>
            <a:ext cx="6646381" cy="35005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" dirty="0">
              <a:latin typeface="Maiandra GD" panose="020E0502030308020204" pitchFamily="34" charset="0"/>
            </a:endParaRPr>
          </a:p>
          <a:p>
            <a:pPr>
              <a:buFont typeface="Calibri" panose="020F0502020204030204" pitchFamily="34" charset="0"/>
              <a:buChar char="ѽ"/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  NOMBRE DEL ENCARGADO </a:t>
            </a:r>
          </a:p>
          <a:p>
            <a:pPr>
              <a:buFont typeface="Calibri" panose="020F0502020204030204" pitchFamily="34" charset="0"/>
              <a:buChar char="ѽ"/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  GRADO DE ESTUDIO</a:t>
            </a:r>
          </a:p>
          <a:p>
            <a:pPr>
              <a:buFont typeface="Calibri" panose="020F0502020204030204" pitchFamily="34" charset="0"/>
              <a:buChar char="ѽ"/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  PUESTO</a:t>
            </a:r>
          </a:p>
          <a:p>
            <a:pPr>
              <a:buFont typeface="Calibri" panose="020F0502020204030204" pitchFamily="34" charset="0"/>
              <a:buChar char="ѽ"/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  NOMBRE DEL PROGRAMA</a:t>
            </a:r>
          </a:p>
          <a:p>
            <a:pPr>
              <a:buFont typeface="Calibri" panose="020F0502020204030204" pitchFamily="34" charset="0"/>
              <a:buChar char="ѽ"/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  ACTIVIDADES A REALIZAR</a:t>
            </a:r>
          </a:p>
          <a:p>
            <a:pPr>
              <a:buFont typeface="Calibri" panose="020F0502020204030204" pitchFamily="34" charset="0"/>
              <a:buChar char="ѽ"/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  FECHA DE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INICIO</a:t>
            </a:r>
          </a:p>
          <a:p>
            <a:pPr marL="0" indent="0">
              <a:buNone/>
            </a:pPr>
            <a:endParaRPr lang="es-E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Dicha información será necesaria para dar inicio a mi solicitud  de S.S.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abajo 6"/>
          <p:cNvSpPr/>
          <p:nvPr/>
        </p:nvSpPr>
        <p:spPr>
          <a:xfrm rot="2744374">
            <a:off x="5865627" y="3893317"/>
            <a:ext cx="370648" cy="78146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E8C01E5-D1CC-9C42-9158-96D4876E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52" y="1868420"/>
            <a:ext cx="3227899" cy="460118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</a:rPr>
              <a:t>¿DONDE ENCUENTRO LOS DOCUMENTOS  EN CLASSROOM?</a:t>
            </a:r>
          </a:p>
        </p:txBody>
      </p:sp>
      <p:pic>
        <p:nvPicPr>
          <p:cNvPr id="9" name="Marcador de contenido 9">
            <a:extLst>
              <a:ext uri="{FF2B5EF4-FFF2-40B4-BE49-F238E27FC236}">
                <a16:creationId xmlns:a16="http://schemas.microsoft.com/office/drawing/2014/main" id="{F1FE0235-C0D4-E942-9924-A3ACAE7A85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3251" y="1725244"/>
            <a:ext cx="8260610" cy="4916556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D0C84456-240F-E646-8F1D-4E853826D698}"/>
              </a:ext>
            </a:extLst>
          </p:cNvPr>
          <p:cNvSpPr/>
          <p:nvPr/>
        </p:nvSpPr>
        <p:spPr>
          <a:xfrm>
            <a:off x="7290399" y="1725244"/>
            <a:ext cx="1338470" cy="74212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2D06223-4235-1743-9067-C49F19EF8900}"/>
              </a:ext>
            </a:extLst>
          </p:cNvPr>
          <p:cNvCxnSpPr/>
          <p:nvPr/>
        </p:nvCxnSpPr>
        <p:spPr>
          <a:xfrm flipV="1">
            <a:off x="3089460" y="2255331"/>
            <a:ext cx="3962400" cy="145773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3363251" y="1855344"/>
            <a:ext cx="1978427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1000" dirty="0" smtClean="0"/>
              <a:t>SERVICIO SOCIAL 2022-1 al 2022-1</a:t>
            </a:r>
            <a:endParaRPr lang="es-MX" sz="1000" dirty="0"/>
          </a:p>
        </p:txBody>
      </p:sp>
      <p:pic>
        <p:nvPicPr>
          <p:cNvPr id="3" name="5 Imagen" descr="LOGO I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958" y="5961398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86" y="5467759"/>
            <a:ext cx="1121961" cy="11471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45747" y="3075534"/>
            <a:ext cx="301752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>CARTA </a:t>
            </a:r>
            <a:r>
              <a:rPr lang="es-MX" sz="2800" dirty="0">
                <a:solidFill>
                  <a:srgbClr val="002060"/>
                </a:solidFill>
                <a:latin typeface="Maiandra GD" panose="020E0502030308020204" pitchFamily="34" charset="0"/>
              </a:rPr>
              <a:t>DE PRESENTACIÓN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4827190" y="1195707"/>
            <a:ext cx="4441436" cy="5667868"/>
            <a:chOff x="4827190" y="1195707"/>
            <a:chExt cx="4441436" cy="566786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/>
            <a:srcRect l="32365" t="15735" r="33379" b="6548"/>
            <a:stretch/>
          </p:blipFill>
          <p:spPr>
            <a:xfrm>
              <a:off x="4827190" y="1195707"/>
              <a:ext cx="4441436" cy="5667868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5303520" y="4954735"/>
              <a:ext cx="1834156" cy="2000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MX" sz="700" dirty="0" smtClean="0"/>
                <a:t>IVONNE ESMERALDA LIZÁRRAGA CORONADO</a:t>
              </a:r>
              <a:endParaRPr lang="es-MX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93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 Imagen" descr="LOGO I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425" y="5933939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3640551" y="2121754"/>
            <a:ext cx="7714870" cy="443950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CARTA PRESENTACIÓN (subirla sin firma)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CARTA DE ACEPTACIÓN (Hoja membretada de la Institución donde realizas el servicio social)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SOLICITUD S.S.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CARTA COMPROMISO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KARDEX (solicitar en Servicio Escolares)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PLAN DE ACTIVIDADES (Media cuartilla de las actividades que realizarás, firmadas y selladas por la Institución donde realizas el servicio social)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865186" y="835453"/>
            <a:ext cx="2220291" cy="1831730"/>
            <a:chOff x="6028531" y="814652"/>
            <a:chExt cx="2095500" cy="1831730"/>
          </a:xfrm>
        </p:grpSpPr>
        <p:sp>
          <p:nvSpPr>
            <p:cNvPr id="9" name="Flecha derecha 8"/>
            <p:cNvSpPr/>
            <p:nvPr/>
          </p:nvSpPr>
          <p:spPr>
            <a:xfrm>
              <a:off x="6028531" y="814652"/>
              <a:ext cx="2095500" cy="183173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lecha derecha 12"/>
            <p:cNvSpPr/>
            <p:nvPr/>
          </p:nvSpPr>
          <p:spPr>
            <a:xfrm>
              <a:off x="6552406" y="1089412"/>
              <a:ext cx="1021556" cy="1282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13970" rIns="2794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200" kern="1200" dirty="0" smtClean="0">
                  <a:latin typeface="Maiandra GD" panose="020E0502030308020204" pitchFamily="34" charset="0"/>
                </a:rPr>
                <a:t>Inicia tus trámites</a:t>
              </a:r>
              <a:endParaRPr lang="es-MX" sz="2200" kern="1200" dirty="0">
                <a:latin typeface="Maiandra GD" panose="020E0502030308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41312" y="1227443"/>
            <a:ext cx="1047750" cy="1047750"/>
            <a:chOff x="5504656" y="1206642"/>
            <a:chExt cx="1047750" cy="1047750"/>
          </a:xfrm>
        </p:grpSpPr>
        <p:sp>
          <p:nvSpPr>
            <p:cNvPr id="12" name="Elipse 11"/>
            <p:cNvSpPr/>
            <p:nvPr/>
          </p:nvSpPr>
          <p:spPr>
            <a:xfrm>
              <a:off x="5504656" y="1206642"/>
              <a:ext cx="1047750" cy="10477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ipse 14"/>
            <p:cNvSpPr/>
            <p:nvPr/>
          </p:nvSpPr>
          <p:spPr>
            <a:xfrm>
              <a:off x="5658095" y="1360081"/>
              <a:ext cx="740872" cy="740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4800" kern="1200" dirty="0">
                  <a:latin typeface="Maiandra GD" panose="020E0502030308020204" pitchFamily="34" charset="0"/>
                </a:rPr>
                <a:t>3</a:t>
              </a:r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3868961" y="1543712"/>
            <a:ext cx="7258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SUBIR A CLASSROOM </a:t>
            </a:r>
            <a:r>
              <a:rPr lang="es-MX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ESCANEADA LA DOCUMENTACIÓN</a:t>
            </a:r>
          </a:p>
        </p:txBody>
      </p:sp>
    </p:spTree>
    <p:extLst>
      <p:ext uri="{BB962C8B-B14F-4D97-AF65-F5344CB8AC3E}">
        <p14:creationId xmlns:p14="http://schemas.microsoft.com/office/powerpoint/2010/main" val="31701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 descr="LOGO I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536" y="5649913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2770" t="18074" r="30540" b="11361"/>
          <a:stretch/>
        </p:blipFill>
        <p:spPr>
          <a:xfrm>
            <a:off x="4338039" y="1301421"/>
            <a:ext cx="5463936" cy="5607424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4585045" y="4586084"/>
            <a:ext cx="1377538" cy="415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Maiandra GD" panose="020E0502030308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42245" y="3167945"/>
            <a:ext cx="184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Fecha de inicio de tu servicio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5458206" y="3769133"/>
            <a:ext cx="315879" cy="816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01728" y="1868613"/>
            <a:ext cx="25492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dirty="0">
              <a:solidFill>
                <a:schemeClr val="accent2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/>
            <a:r>
              <a:rPr lang="es-MX" sz="2800" dirty="0">
                <a:solidFill>
                  <a:srgbClr val="C00000"/>
                </a:solidFill>
                <a:latin typeface="Maiandra GD" panose="020E0502030308020204" pitchFamily="34" charset="0"/>
              </a:rPr>
              <a:t>EJEMPLO</a:t>
            </a:r>
          </a:p>
          <a:p>
            <a:pPr algn="ctr"/>
            <a:r>
              <a:rPr lang="es-MX" sz="2800" dirty="0">
                <a:latin typeface="Maiandra GD" panose="020E0502030308020204" pitchFamily="34" charset="0"/>
              </a:rPr>
              <a:t>CARTA DE ACEPTACIÓN PARA REALIZAR EN LA INSTITUCIÓN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6432E3B-2DA1-CB46-86CA-526F09D5B41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485" y="309560"/>
            <a:ext cx="4626864" cy="582402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4532188" y="2450650"/>
            <a:ext cx="244849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C. JOSÉ ANTONIO HOYO MONTAÑO</a:t>
            </a:r>
            <a:endParaRPr lang="es-MX" sz="12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758889" y="3494076"/>
            <a:ext cx="2735044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C. IVONNE ESMERALDA LIZÁRRAGA CORONADO</a:t>
            </a:r>
            <a:endParaRPr lang="es-MX" sz="1000" b="1" dirty="0"/>
          </a:p>
        </p:txBody>
      </p:sp>
    </p:spTree>
    <p:extLst>
      <p:ext uri="{BB962C8B-B14F-4D97-AF65-F5344CB8AC3E}">
        <p14:creationId xmlns:p14="http://schemas.microsoft.com/office/powerpoint/2010/main" val="39631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 I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879" y="5943600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 idx="4294967295"/>
          </p:nvPr>
        </p:nvSpPr>
        <p:spPr>
          <a:xfrm>
            <a:off x="915726" y="2443955"/>
            <a:ext cx="2946400" cy="1970088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Objetivo de la  Plática</a:t>
            </a: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4593742" y="2205831"/>
            <a:ext cx="5491162" cy="2446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spcAft>
                <a:spcPts val="600"/>
              </a:spcAft>
            </a:pPr>
            <a:r>
              <a:rPr lang="es-MX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a conocer el reglamento y procedimientos para la </a:t>
            </a:r>
            <a:r>
              <a:rPr lang="es-MX" sz="7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realización</a:t>
            </a:r>
            <a:r>
              <a:rPr lang="es-MX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y </a:t>
            </a:r>
            <a:r>
              <a:rPr lang="es-MX" sz="7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acreditación</a:t>
            </a:r>
            <a:r>
              <a:rPr lang="es-MX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del programa de </a:t>
            </a:r>
            <a:r>
              <a:rPr lang="es-MX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Servicio Social.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52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8418" y="1224794"/>
            <a:ext cx="2261425" cy="1691338"/>
            <a:chOff x="0" y="1778468"/>
            <a:chExt cx="2261425" cy="1691338"/>
          </a:xfrm>
        </p:grpSpPr>
        <p:sp>
          <p:nvSpPr>
            <p:cNvPr id="8" name="Rectángulo redondeado 7"/>
            <p:cNvSpPr/>
            <p:nvPr/>
          </p:nvSpPr>
          <p:spPr>
            <a:xfrm>
              <a:off x="0" y="1778468"/>
              <a:ext cx="2261425" cy="169133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/>
            <p:cNvSpPr txBox="1"/>
            <p:nvPr/>
          </p:nvSpPr>
          <p:spPr>
            <a:xfrm>
              <a:off x="82564" y="1861032"/>
              <a:ext cx="2096297" cy="1526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3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Reporte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972407" y="1393928"/>
            <a:ext cx="4020312" cy="1353070"/>
            <a:chOff x="2261425" y="1993512"/>
            <a:chExt cx="4020312" cy="1353070"/>
          </a:xfrm>
        </p:grpSpPr>
        <p:sp>
          <p:nvSpPr>
            <p:cNvPr id="11" name="Redondear rectángulo de esquina del mismo lado 10"/>
            <p:cNvSpPr/>
            <p:nvPr/>
          </p:nvSpPr>
          <p:spPr>
            <a:xfrm rot="5400000">
              <a:off x="3595046" y="659891"/>
              <a:ext cx="1353070" cy="402031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4"/>
            <p:cNvSpPr txBox="1"/>
            <p:nvPr/>
          </p:nvSpPr>
          <p:spPr>
            <a:xfrm>
              <a:off x="2261426" y="2059563"/>
              <a:ext cx="3954261" cy="1220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900" b="1" kern="1200" dirty="0">
                  <a:latin typeface="Maiandra GD" panose="020E0502030308020204" pitchFamily="34" charset="0"/>
                </a:rPr>
                <a:t>Entregar mínimo 3 REPORTES BIMESTRALES con su AUTOEVALUACION Y EVALUACIONES CUALITATIVAS.</a:t>
              </a:r>
              <a:endParaRPr lang="es-MX" sz="1900" kern="1200" dirty="0"/>
            </a:p>
          </p:txBody>
        </p:sp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870085" y="4123705"/>
            <a:ext cx="10990989" cy="1658198"/>
          </a:xfrm>
        </p:spPr>
        <p:txBody>
          <a:bodyPr>
            <a:normAutofit fontScale="90000"/>
          </a:bodyPr>
          <a:lstStyle/>
          <a:p>
            <a:r>
              <a:rPr lang="es-MX" sz="3100" dirty="0">
                <a:solidFill>
                  <a:schemeClr val="bg1"/>
                </a:solidFill>
                <a:latin typeface="Maiandra GD" panose="020E0502030308020204" pitchFamily="34" charset="0"/>
              </a:rPr>
              <a:t/>
            </a:r>
            <a:br>
              <a:rPr lang="es-MX" sz="3100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MX" sz="3100" dirty="0">
                <a:solidFill>
                  <a:schemeClr val="bg1"/>
                </a:solidFill>
                <a:latin typeface="Maiandra GD" panose="020E0502030308020204" pitchFamily="34" charset="0"/>
              </a:rPr>
              <a:t/>
            </a:r>
            <a:br>
              <a:rPr lang="es-MX" sz="3100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MX" sz="3100" dirty="0">
                <a:solidFill>
                  <a:srgbClr val="002060"/>
                </a:solidFill>
                <a:latin typeface="Maiandra GD" panose="020E0502030308020204" pitchFamily="34" charset="0"/>
              </a:rPr>
              <a:t>Entregar ESCANEADAS en OFICINA </a:t>
            </a:r>
            <a:r>
              <a:rPr lang="es-MX" sz="3100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>VIRTUAL DE </a:t>
            </a:r>
            <a:r>
              <a:rPr lang="es-MX" sz="3100" dirty="0">
                <a:solidFill>
                  <a:srgbClr val="002060"/>
                </a:solidFill>
                <a:latin typeface="Maiandra GD" panose="020E0502030308020204" pitchFamily="34" charset="0"/>
              </a:rPr>
              <a:t>SERVICIO SOCIAL: </a:t>
            </a:r>
            <a:br>
              <a:rPr lang="es-MX" sz="3100" dirty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es-MX" sz="3100" dirty="0">
                <a:solidFill>
                  <a:schemeClr val="tx1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es-MX" sz="3100" dirty="0">
                <a:solidFill>
                  <a:schemeClr val="tx1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</a:br>
            <a:r>
              <a:rPr lang="es-MX" sz="3100" dirty="0">
                <a:solidFill>
                  <a:schemeClr val="tx1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  <a:t>- </a:t>
            </a:r>
            <a:r>
              <a:rPr lang="es-MX" sz="31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REPORTE BIMESTRAL </a:t>
            </a:r>
            <a:r>
              <a:rPr lang="es-MX" sz="27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  <a:t>(firmada y sellada por el encargado de tu servicio social)</a:t>
            </a:r>
            <a:br>
              <a:rPr lang="es-MX" sz="27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</a:br>
            <a:r>
              <a:rPr lang="es-MX" sz="3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  <a:t>- </a:t>
            </a:r>
            <a:r>
              <a:rPr lang="es-MX" sz="31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EVALUACIÓN CUALITATIVA </a:t>
            </a:r>
            <a:r>
              <a:rPr lang="es-MX" sz="27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  <a:t>(evaluada, firmada y sellada por el encargado de tu   servicio social)</a:t>
            </a:r>
            <a:r>
              <a:rPr lang="es-MX" sz="3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es-MX" sz="3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</a:br>
            <a:r>
              <a:rPr lang="es-MX" sz="3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  <a:t>- </a:t>
            </a:r>
            <a:r>
              <a:rPr lang="es-MX" sz="31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AUTOEVALUACIONES </a:t>
            </a:r>
            <a:r>
              <a:rPr lang="es-MX" sz="27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  <a:t>(firmada por el prestador)</a:t>
            </a:r>
            <a:br>
              <a:rPr lang="es-MX" sz="27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</a:br>
            <a:r>
              <a:rPr lang="es-MX" sz="27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es-MX" sz="27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</a:br>
            <a:r>
              <a:rPr lang="es-MX" sz="2000" b="1" dirty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  <a:t>Nota: </a:t>
            </a:r>
            <a:r>
              <a:rPr lang="es-MX" sz="2000" b="1" dirty="0" smtClean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  <a:t>De preferencia deben ser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  <a:t>llenados a </a:t>
            </a:r>
            <a:r>
              <a:rPr lang="es-MX" sz="2000" b="1" dirty="0" smtClean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  <a:t>computadora.</a:t>
            </a:r>
            <a:r>
              <a:rPr lang="es-MX" sz="2700" b="1" dirty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es-MX" sz="2700" b="1" dirty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</a:br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MX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5 Imagen" descr="LOGO I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536" y="5649913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5 Imagen" descr="LOGO I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536" y="5649913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114561" y="3657147"/>
            <a:ext cx="10772775" cy="1658198"/>
          </a:xfrm>
        </p:spPr>
        <p:txBody>
          <a:bodyPr>
            <a:noAutofit/>
          </a:bodyPr>
          <a:lstStyle/>
          <a:p>
            <a:pPr algn="just"/>
            <a:r>
              <a:rPr lang="es-MX" sz="3600" dirty="0">
                <a:solidFill>
                  <a:schemeClr val="bg1"/>
                </a:solidFill>
                <a:latin typeface="Maiandra GD" panose="020E0502030308020204" pitchFamily="34" charset="0"/>
              </a:rPr>
              <a:t/>
            </a:r>
            <a:br>
              <a:rPr lang="es-MX" sz="3600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MX" sz="3600" dirty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es-MX" sz="3600" dirty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</a:br>
            <a:r>
              <a:rPr lang="es-MX" sz="3600" dirty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  <a:t>Entregar a más tardar </a:t>
            </a:r>
            <a:r>
              <a:rPr lang="es-MX" sz="3600" b="1" u="sng" dirty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  <a:t>cinco días hábiles </a:t>
            </a:r>
            <a:r>
              <a:rPr lang="es-MX" sz="3600" dirty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  <a:t>después de haber concluido cada bimestre, en caso de </a:t>
            </a:r>
            <a:r>
              <a:rPr lang="es-MX" sz="3600" b="1" dirty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  <a:t>NO</a:t>
            </a:r>
            <a:r>
              <a:rPr lang="es-MX" sz="3600" dirty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  <a:t> respetar esta condición se </a:t>
            </a:r>
            <a:r>
              <a:rPr lang="es-MX" sz="3600" b="1" u="sng" dirty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  <a:t>ANULARÁ</a:t>
            </a:r>
            <a:r>
              <a:rPr lang="es-MX" sz="3600" dirty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  <a:t> tu Servicio Social.</a:t>
            </a:r>
            <a:r>
              <a:rPr lang="es-MX" sz="60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s-MX" sz="6000" dirty="0">
                <a:solidFill>
                  <a:schemeClr val="tx1">
                    <a:lumMod val="75000"/>
                  </a:schemeClr>
                </a:solidFill>
              </a:rPr>
            </a:br>
            <a:endParaRPr lang="es-MX" sz="6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25182" y="1436945"/>
            <a:ext cx="9751532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100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/>
            </a:r>
            <a:br>
              <a:rPr lang="es-MX" sz="3100" dirty="0" smtClean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es-MX" sz="3100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/>
            </a:r>
            <a:br>
              <a:rPr lang="es-MX" sz="3100" dirty="0" smtClean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es-MX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/>
            </a:r>
            <a:br>
              <a:rPr lang="es-MX" dirty="0" smtClean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es-MX" sz="10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Ejemplo:</a:t>
            </a:r>
            <a:r>
              <a:rPr lang="es-MX" sz="107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s-MX" sz="10700" dirty="0" smtClean="0">
                <a:solidFill>
                  <a:srgbClr val="002060"/>
                </a:solidFill>
                <a:latin typeface="+mn-lt"/>
              </a:rPr>
            </a:br>
            <a:r>
              <a:rPr lang="es-MX" sz="107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s-MX" sz="10700" dirty="0" smtClean="0">
                <a:solidFill>
                  <a:srgbClr val="002060"/>
                </a:solidFill>
                <a:latin typeface="+mn-lt"/>
              </a:rPr>
            </a:br>
            <a:r>
              <a:rPr lang="es-MX" sz="10700" dirty="0" smtClean="0">
                <a:solidFill>
                  <a:srgbClr val="002060"/>
                </a:solidFill>
                <a:latin typeface="+mn-lt"/>
              </a:rPr>
              <a:t>Si inició el 04 de marzo, debo entregar reportes: 04 de mayo, 04 de julio y 04 de septiembre…</a:t>
            </a:r>
            <a:endParaRPr lang="es-MX" sz="107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37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86621" y="722808"/>
            <a:ext cx="11029616" cy="702358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EVALUACIONES Y AUTOEVALUACIONES CUALITATIVAS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4325" t="15015" r="34054" b="7988"/>
          <a:stretch/>
        </p:blipFill>
        <p:spPr>
          <a:xfrm>
            <a:off x="8196482" y="1443133"/>
            <a:ext cx="3855308" cy="52804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4459" t="15015" r="33513" b="7988"/>
          <a:stretch/>
        </p:blipFill>
        <p:spPr>
          <a:xfrm>
            <a:off x="4267411" y="1443133"/>
            <a:ext cx="3904735" cy="52804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3234" t="14557" r="33108" b="6486"/>
          <a:stretch/>
        </p:blipFill>
        <p:spPr>
          <a:xfrm>
            <a:off x="139498" y="1443133"/>
            <a:ext cx="4103577" cy="5414867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486621" y="5310293"/>
            <a:ext cx="1977081" cy="986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2" name="Conector recto de flecha 11"/>
          <p:cNvCxnSpPr/>
          <p:nvPr/>
        </p:nvCxnSpPr>
        <p:spPr>
          <a:xfrm flipH="1" flipV="1">
            <a:off x="235131" y="2397240"/>
            <a:ext cx="795189" cy="2929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0" y="1360589"/>
            <a:ext cx="1664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LLENA,FIRMA Y SELLA EL RESPONSABLE DE TU S.S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682372" y="1360589"/>
            <a:ext cx="195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LLENA Y FIRMA EL ESTUDIANTE 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7291075" y="2006920"/>
            <a:ext cx="782595" cy="3641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 flipV="1">
            <a:off x="8196482" y="1998682"/>
            <a:ext cx="964582" cy="37811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5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02752" y="1120291"/>
            <a:ext cx="2044059" cy="1348589"/>
            <a:chOff x="0" y="3554373"/>
            <a:chExt cx="2261425" cy="1691338"/>
          </a:xfrm>
        </p:grpSpPr>
        <p:sp>
          <p:nvSpPr>
            <p:cNvPr id="3" name="Rectángulo redondeado 2"/>
            <p:cNvSpPr/>
            <p:nvPr/>
          </p:nvSpPr>
          <p:spPr>
            <a:xfrm>
              <a:off x="0" y="3554373"/>
              <a:ext cx="2261425" cy="169133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uadroTexto 3"/>
            <p:cNvSpPr txBox="1"/>
            <p:nvPr/>
          </p:nvSpPr>
          <p:spPr>
            <a:xfrm>
              <a:off x="82564" y="3636937"/>
              <a:ext cx="2096297" cy="1526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3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Cierre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321439" y="1186123"/>
            <a:ext cx="3857292" cy="1282756"/>
            <a:chOff x="2044059" y="3463322"/>
            <a:chExt cx="4020312" cy="1353070"/>
          </a:xfrm>
        </p:grpSpPr>
        <p:sp>
          <p:nvSpPr>
            <p:cNvPr id="6" name="Redondear rectángulo de esquina del mismo lado 5"/>
            <p:cNvSpPr/>
            <p:nvPr/>
          </p:nvSpPr>
          <p:spPr>
            <a:xfrm rot="5400000">
              <a:off x="3377680" y="2129701"/>
              <a:ext cx="1353070" cy="402031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dondear rectángulo de esquina del mismo lado 4"/>
            <p:cNvSpPr txBox="1"/>
            <p:nvPr/>
          </p:nvSpPr>
          <p:spPr>
            <a:xfrm>
              <a:off x="2157749" y="3641542"/>
              <a:ext cx="3792931" cy="1026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900" kern="1200" dirty="0">
                  <a:latin typeface="Maiandra GD" panose="020E0502030308020204" pitchFamily="34" charset="0"/>
                </a:rPr>
                <a:t>Entregar el Reporte final que presentará en un </a:t>
              </a:r>
              <a:r>
                <a:rPr lang="es-MX" sz="1900" b="1" kern="1200" dirty="0">
                  <a:latin typeface="Maiandra GD" panose="020E0502030308020204" pitchFamily="34" charset="0"/>
                </a:rPr>
                <a:t>plazo no mayor de 15 días de haber </a:t>
              </a:r>
              <a:r>
                <a:rPr lang="es-MX" sz="1900" kern="1200" dirty="0">
                  <a:latin typeface="Maiandra GD" panose="020E0502030308020204" pitchFamily="34" charset="0"/>
                </a:rPr>
                <a:t>concluido el Servicio Social. </a:t>
              </a:r>
              <a:endParaRPr lang="es-MX" sz="1900" kern="1200" dirty="0"/>
            </a:p>
          </p:txBody>
        </p:sp>
      </p:grpSp>
      <p:sp>
        <p:nvSpPr>
          <p:cNvPr id="8" name="Título 1"/>
          <p:cNvSpPr txBox="1">
            <a:spLocks/>
          </p:cNvSpPr>
          <p:nvPr/>
        </p:nvSpPr>
        <p:spPr>
          <a:xfrm>
            <a:off x="920931" y="2397236"/>
            <a:ext cx="10515600" cy="4161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TRABAJO FINAL </a:t>
            </a:r>
          </a:p>
          <a:p>
            <a:pPr lvl="0"/>
            <a:r>
              <a:rPr lang="es-MX" sz="2800" dirty="0">
                <a:latin typeface="Maiandra GD" panose="020E0502030308020204" pitchFamily="34" charset="0"/>
              </a:rPr>
              <a:t>(portada, introducción, </a:t>
            </a:r>
            <a:r>
              <a:rPr lang="es-MX" sz="2800" dirty="0" smtClean="0">
                <a:latin typeface="Maiandra GD" panose="020E0502030308020204" pitchFamily="34" charset="0"/>
              </a:rPr>
              <a:t>mínimo cinco hojas </a:t>
            </a:r>
            <a:r>
              <a:rPr lang="es-MX" sz="2800" dirty="0">
                <a:latin typeface="Maiandra GD" panose="020E0502030308020204" pitchFamily="34" charset="0"/>
              </a:rPr>
              <a:t>de desarrollo y conclusiones.</a:t>
            </a:r>
          </a:p>
          <a:p>
            <a:pPr lvl="0"/>
            <a:endParaRPr lang="en-US" sz="2800" dirty="0">
              <a:latin typeface="Maiandra GD" panose="020E0502030308020204" pitchFamily="34" charset="0"/>
            </a:endParaRPr>
          </a:p>
          <a:p>
            <a:pPr lvl="0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CARTA DE TERMINACIÓN </a:t>
            </a:r>
            <a:r>
              <a:rPr lang="es-MX" sz="2800" dirty="0">
                <a:latin typeface="Maiandra GD" panose="020E0502030308020204" pitchFamily="34" charset="0"/>
              </a:rPr>
              <a:t>en hoja membretada de la institución donde llevaste a cabo el servicio </a:t>
            </a:r>
            <a:r>
              <a:rPr lang="es-MX" sz="2800" dirty="0" smtClean="0">
                <a:latin typeface="Maiandra GD" panose="020E0502030308020204" pitchFamily="34" charset="0"/>
              </a:rPr>
              <a:t>social.</a:t>
            </a:r>
            <a:endParaRPr lang="es-MX" sz="2800" dirty="0">
              <a:latin typeface="Maiandra GD" panose="020E0502030308020204" pitchFamily="34" charset="0"/>
            </a:endParaRPr>
          </a:p>
          <a:p>
            <a:pPr lvl="0"/>
            <a:endParaRPr lang="es-MX" sz="2800" dirty="0">
              <a:latin typeface="Maiandra GD" panose="020E0502030308020204" pitchFamily="34" charset="0"/>
            </a:endParaRPr>
          </a:p>
          <a:p>
            <a:pPr lvl="0"/>
            <a:r>
              <a:rPr lang="es-MX" sz="2800" dirty="0">
                <a:latin typeface="Maiandra GD" panose="020E0502030308020204" pitchFamily="34" charset="0"/>
              </a:rPr>
              <a:t>En caso de no presentarlo en este tiempo se </a:t>
            </a:r>
            <a:r>
              <a:rPr lang="es-MX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ANULARÁ</a:t>
            </a:r>
            <a:r>
              <a:rPr lang="es-MX" sz="2800" dirty="0">
                <a:latin typeface="Maiandra GD" panose="020E0502030308020204" pitchFamily="34" charset="0"/>
              </a:rPr>
              <a:t> el servicio social. </a:t>
            </a:r>
            <a:br>
              <a:rPr lang="es-MX" sz="2800" dirty="0">
                <a:latin typeface="Maiandra GD" panose="020E0502030308020204" pitchFamily="34" charset="0"/>
              </a:rPr>
            </a:br>
            <a:endParaRPr lang="en-US" sz="2800" dirty="0">
              <a:latin typeface="Maiandra GD" panose="020E0502030308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615269" y="5532437"/>
            <a:ext cx="83739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TODOS LOS DOCUMENTOS DEBEN DE SER LLENADOS A COMPUTADORA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>
            <a:spLocks noGrp="1"/>
          </p:cNvSpPr>
          <p:nvPr>
            <p:ph idx="1"/>
          </p:nvPr>
        </p:nvSpPr>
        <p:spPr>
          <a:xfrm>
            <a:off x="1052105" y="1684041"/>
            <a:ext cx="9972946" cy="35906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es-MX" dirty="0">
                <a:latin typeface="Maiandra GD" panose="020E0502030308020204" pitchFamily="34" charset="0"/>
                <a:cs typeface="Arial" charset="0"/>
              </a:rPr>
              <a:t>El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charset="0"/>
              </a:rPr>
              <a:t>REPORTE FINAL </a:t>
            </a:r>
            <a:r>
              <a:rPr lang="es-MX" dirty="0">
                <a:latin typeface="Maiandra GD" panose="020E0502030308020204" pitchFamily="34" charset="0"/>
                <a:cs typeface="Arial" charset="0"/>
              </a:rPr>
              <a:t>deberá contener los siguientes apartados:</a:t>
            </a:r>
          </a:p>
          <a:p>
            <a:pPr marL="971574" lvl="1" indent="-514362">
              <a:spcBef>
                <a:spcPts val="0"/>
              </a:spcBef>
              <a:buFont typeface="+mj-lt"/>
              <a:buAutoNum type="alphaLcParenR"/>
              <a:defRPr/>
            </a:pPr>
            <a:endParaRPr lang="es-MX" dirty="0">
              <a:latin typeface="Maiandra GD" panose="020E0502030308020204" pitchFamily="34" charset="0"/>
              <a:cs typeface="Arial" charset="0"/>
            </a:endParaRPr>
          </a:p>
          <a:p>
            <a:pPr marL="971574" lvl="1" indent="-514362">
              <a:spcBef>
                <a:spcPts val="0"/>
              </a:spcBef>
              <a:buFont typeface="+mj-lt"/>
              <a:buAutoNum type="alphaLcParenR"/>
              <a:defRPr/>
            </a:pPr>
            <a:endParaRPr lang="es-MX" dirty="0">
              <a:latin typeface="Maiandra GD" panose="020E0502030308020204" pitchFamily="34" charset="0"/>
              <a:cs typeface="Arial" charset="0"/>
            </a:endParaRPr>
          </a:p>
          <a:p>
            <a:pPr marL="914412" lvl="1" indent="-457200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dirty="0">
                <a:latin typeface="Maiandra GD" panose="020E0502030308020204" pitchFamily="34" charset="0"/>
                <a:cs typeface="Arial" charset="0"/>
              </a:rPr>
              <a:t>Portada</a:t>
            </a:r>
          </a:p>
          <a:p>
            <a:pPr marL="914412" lvl="1" indent="-457200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dirty="0">
                <a:latin typeface="Maiandra GD" panose="020E0502030308020204" pitchFamily="34" charset="0"/>
                <a:cs typeface="Arial" charset="0"/>
              </a:rPr>
              <a:t>Introducción</a:t>
            </a: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dirty="0">
                <a:latin typeface="Maiandra GD" panose="020E0502030308020204" pitchFamily="34" charset="0"/>
                <a:cs typeface="Arial" charset="0"/>
              </a:rPr>
              <a:t>Desarrollo de actividades  </a:t>
            </a:r>
            <a:r>
              <a:rPr lang="es-MX" dirty="0" smtClean="0">
                <a:latin typeface="Maiandra GD" panose="020E0502030308020204" pitchFamily="34" charset="0"/>
                <a:cs typeface="Arial" charset="0"/>
              </a:rPr>
              <a:t>(mínimo </a:t>
            </a:r>
            <a:r>
              <a:rPr lang="es-MX" i="1" dirty="0" smtClean="0">
                <a:latin typeface="Maiandra GD" panose="020E0502030308020204" pitchFamily="34" charset="0"/>
                <a:cs typeface="Arial" charset="0"/>
              </a:rPr>
              <a:t>5 </a:t>
            </a:r>
            <a:r>
              <a:rPr lang="es-MX" i="1" dirty="0">
                <a:latin typeface="Maiandra GD" panose="020E0502030308020204" pitchFamily="34" charset="0"/>
                <a:cs typeface="Arial" charset="0"/>
              </a:rPr>
              <a:t>páginas a renglón y medio)</a:t>
            </a: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dirty="0">
                <a:latin typeface="Maiandra GD" panose="020E0502030308020204" pitchFamily="34" charset="0"/>
                <a:cs typeface="Arial" charset="0"/>
              </a:rPr>
              <a:t>Resultados</a:t>
            </a: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dirty="0">
                <a:latin typeface="Maiandra GD" panose="020E0502030308020204" pitchFamily="34" charset="0"/>
                <a:cs typeface="Arial" charset="0"/>
              </a:rPr>
              <a:t>Conclusiones</a:t>
            </a: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dirty="0">
                <a:latin typeface="Maiandra GD" panose="020E0502030308020204" pitchFamily="34" charset="0"/>
                <a:cs typeface="Arial" charset="0"/>
              </a:rPr>
              <a:t>Recomendaciones</a:t>
            </a: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b="1" dirty="0" smtClean="0">
                <a:latin typeface="Maiandra GD" panose="020E0502030308020204" pitchFamily="34" charset="0"/>
                <a:cs typeface="Arial" charset="0"/>
              </a:rPr>
              <a:t>Deberá </a:t>
            </a:r>
            <a:r>
              <a:rPr lang="es-MX" b="1" dirty="0">
                <a:latin typeface="Maiandra GD" panose="020E0502030308020204" pitchFamily="34" charset="0"/>
                <a:cs typeface="Arial" charset="0"/>
              </a:rPr>
              <a:t>estar </a:t>
            </a:r>
            <a:r>
              <a:rPr lang="es-MX" b="1" dirty="0" smtClean="0">
                <a:latin typeface="Maiandra GD" panose="020E0502030308020204" pitchFamily="34" charset="0"/>
                <a:cs typeface="Arial" charset="0"/>
              </a:rPr>
              <a:t>escrito en COMPUTADORA</a:t>
            </a:r>
            <a:endParaRPr lang="es-MX" b="1" dirty="0">
              <a:latin typeface="Maiandra GD" panose="020E0502030308020204" pitchFamily="34" charset="0"/>
              <a:cs typeface="Arial" charset="0"/>
            </a:endParaRP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b="1" dirty="0">
                <a:solidFill>
                  <a:schemeClr val="accent2"/>
                </a:solidFill>
                <a:latin typeface="Maiandra GD" panose="020E0502030308020204" pitchFamily="34" charset="0"/>
                <a:cs typeface="Arial" charset="0"/>
              </a:rPr>
              <a:t>FIRMADO Y SELLADO POR EL RESPONSABLE DE TU S.S</a:t>
            </a:r>
            <a:r>
              <a:rPr lang="es-MX" b="1" dirty="0">
                <a:latin typeface="Maiandra GD" panose="020E0502030308020204" pitchFamily="34" charset="0"/>
                <a:cs typeface="Arial" charset="0"/>
              </a:rPr>
              <a:t>.</a:t>
            </a: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endParaRPr lang="es-MX" b="1" dirty="0">
              <a:latin typeface="Maiandra GD" panose="020E0502030308020204" pitchFamily="34" charset="0"/>
              <a:cs typeface="Arial" charset="0"/>
            </a:endParaRP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endParaRPr lang="es-MX" dirty="0">
              <a:latin typeface="Maiandra GD" panose="020E0502030308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5676" t="13333" r="22567" b="7507"/>
          <a:stretch/>
        </p:blipFill>
        <p:spPr>
          <a:xfrm>
            <a:off x="4566469" y="1123605"/>
            <a:ext cx="5377627" cy="573439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25884" y="3209142"/>
            <a:ext cx="3066265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EJEMPLO</a:t>
            </a:r>
            <a:r>
              <a:rPr lang="es-MX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000" dirty="0"/>
              <a:t>DE CARTA DE TERMINACION QUE </a:t>
            </a:r>
            <a:r>
              <a:rPr lang="es-MX" sz="2000" dirty="0" smtClean="0"/>
              <a:t>SE GENERAR POR LA INSTITUCIÓN DONDE REALIZARÓN SU S.S.</a:t>
            </a:r>
            <a:endParaRPr lang="es-MX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211456" y="2581279"/>
            <a:ext cx="2185214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1050" b="1" dirty="0" smtClean="0"/>
              <a:t>C. JOSÉ ANTONIO HOYO MONTAÑO</a:t>
            </a:r>
            <a:endParaRPr lang="es-MX" sz="105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7013107" y="3086031"/>
            <a:ext cx="2226892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800" b="1" dirty="0" smtClean="0"/>
              <a:t>C. IVONNE ESMERALDA LIZÁRRAGA CORONADO</a:t>
            </a:r>
            <a:endParaRPr lang="es-MX" sz="800" b="1" dirty="0"/>
          </a:p>
        </p:txBody>
      </p:sp>
    </p:spTree>
    <p:extLst>
      <p:ext uri="{BB962C8B-B14F-4D97-AF65-F5344CB8AC3E}">
        <p14:creationId xmlns:p14="http://schemas.microsoft.com/office/powerpoint/2010/main" val="29892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AF233B6-53FA-104F-ADEF-AF5A0C6D8384}"/>
              </a:ext>
            </a:extLst>
          </p:cNvPr>
          <p:cNvSpPr/>
          <p:nvPr/>
        </p:nvSpPr>
        <p:spPr>
          <a:xfrm>
            <a:off x="1554812" y="1505917"/>
            <a:ext cx="99013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NOTAS IMPORTANTES: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/>
            </a:r>
            <a:br>
              <a:rPr lang="es-E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E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marL="457200" indent="-457200">
              <a:buFont typeface="Tipo de letra del sistema regular"/>
              <a:buChar char="📎"/>
            </a:pPr>
            <a:r>
              <a:rPr lang="es-E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SI APENAS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DARAS INICIO ESTE SEMESTRE TU </a:t>
            </a:r>
            <a:r>
              <a:rPr lang="es-E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S.S. Y DISTE DE ALTA LA MATERIA, HAY QUE DARLA DE </a:t>
            </a:r>
            <a:r>
              <a:rPr lang="es-ES" sz="28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BAJA, 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(ENVIA CORREO A TU COORDINADOR DE CARRERA)</a:t>
            </a:r>
            <a:endParaRPr lang="es-ES" sz="1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marL="457200" indent="-457200">
              <a:buFont typeface="Tipo de letra del sistema regular"/>
              <a:buChar char="📎"/>
            </a:pPr>
            <a:r>
              <a:rPr lang="es-E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LLEVAR CONTROL DE SUS EVALUACIONES BIMESTRALES </a:t>
            </a:r>
          </a:p>
          <a:p>
            <a:pPr marL="457200" indent="-457200">
              <a:buFont typeface="Tipo de letra del sistema regular"/>
              <a:buChar char="📎"/>
            </a:pPr>
            <a:r>
              <a:rPr lang="es-E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TIENEN HASTA EL </a:t>
            </a:r>
            <a:r>
              <a:rPr lang="es-E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04 de abril para abrir su expediente</a:t>
            </a:r>
            <a:endParaRPr lang="es-E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marL="457200" indent="-457200">
              <a:buFont typeface="Tipo de letra del sistema regular"/>
              <a:buChar char="📎"/>
            </a:pPr>
            <a:r>
              <a:rPr lang="es-E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Respetar los horarios acordados con la Institución donde prestarás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servicio social. </a:t>
            </a:r>
            <a:endParaRPr lang="es-E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marL="457200" indent="-457200">
              <a:buFont typeface="Tipo de letra del sistema regular"/>
              <a:buChar char="📎"/>
            </a:pPr>
            <a:r>
              <a:rPr lang="es-E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PERIODO VACACIONAL (también cuenta, para reportes bimestrales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)</a:t>
            </a: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171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645527" y="1566217"/>
            <a:ext cx="5570529" cy="410584"/>
            <a:chOff x="3279768" y="1383337"/>
            <a:chExt cx="5570529" cy="41058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9768" y="1383337"/>
              <a:ext cx="391226" cy="410584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3670994" y="1403963"/>
              <a:ext cx="51793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ITH GESTIÓN TECNOLÓGICA Y VINCULACIÓN</a:t>
              </a:r>
              <a:endParaRPr lang="es-MX" sz="2400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23200"/>
              </p:ext>
            </p:extLst>
          </p:nvPr>
        </p:nvGraphicFramePr>
        <p:xfrm>
          <a:off x="2297620" y="2914227"/>
          <a:ext cx="7817393" cy="2225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45392">
                  <a:extLst>
                    <a:ext uri="{9D8B030D-6E8A-4147-A177-3AD203B41FA5}">
                      <a16:colId xmlns:a16="http://schemas.microsoft.com/office/drawing/2014/main" val="462088389"/>
                    </a:ext>
                  </a:extLst>
                </a:gridCol>
                <a:gridCol w="4372001">
                  <a:extLst>
                    <a:ext uri="{9D8B030D-6E8A-4147-A177-3AD203B41FA5}">
                      <a16:colId xmlns:a16="http://schemas.microsoft.com/office/drawing/2014/main" val="829116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CARRERA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CORREO</a:t>
                      </a:r>
                      <a:r>
                        <a:rPr lang="es-MX" baseline="0" dirty="0" smtClean="0"/>
                        <a:t> ELECTRÓNICO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79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AERONÁUTICA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ssaeronautica@hermosillo.tecnm.mx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6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ADMINISTRACIÓN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ssadministracion@hermosillo.tecnm.mx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40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IGE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ssgestion@hermosillo.tecnm.mx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13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MECANICA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ssmecanica@hermosillo.tecnm.mx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961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MECATRONICA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ssmecatronica@hermosillo.tecnm.mx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508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628531" y="2415114"/>
            <a:ext cx="7486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COORDINADORA DE LAS SIGUIENTES CARRERAS: NOELIA GRANILLO </a:t>
            </a:r>
            <a:endParaRPr lang="es-MX" sz="2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16318" y="5577840"/>
            <a:ext cx="817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NOTA: Cualquier duda remítela al  correo electrónico que le corresponde a tu carrera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82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645527" y="1566217"/>
            <a:ext cx="5570529" cy="410584"/>
            <a:chOff x="3279768" y="1383337"/>
            <a:chExt cx="5570529" cy="41058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9768" y="1383337"/>
              <a:ext cx="391226" cy="410584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3670994" y="1403963"/>
              <a:ext cx="51793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ITH GESTIÓN TECNOLÓGICA Y VINCULACIÓN</a:t>
              </a:r>
              <a:endParaRPr lang="es-MX" sz="2400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26096"/>
              </p:ext>
            </p:extLst>
          </p:nvPr>
        </p:nvGraphicFramePr>
        <p:xfrm>
          <a:off x="2193614" y="3020516"/>
          <a:ext cx="7773346" cy="2595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74935">
                  <a:extLst>
                    <a:ext uri="{9D8B030D-6E8A-4147-A177-3AD203B41FA5}">
                      <a16:colId xmlns:a16="http://schemas.microsoft.com/office/drawing/2014/main" val="462088389"/>
                    </a:ext>
                  </a:extLst>
                </a:gridCol>
                <a:gridCol w="4198411">
                  <a:extLst>
                    <a:ext uri="{9D8B030D-6E8A-4147-A177-3AD203B41FA5}">
                      <a16:colId xmlns:a16="http://schemas.microsoft.com/office/drawing/2014/main" val="829116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CARRERA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CORREO</a:t>
                      </a:r>
                      <a:r>
                        <a:rPr lang="es-MX" baseline="0" dirty="0" smtClean="0"/>
                        <a:t> ELECTRÓNICO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79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BIOMÉDICA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ssbiomedica@hermosillo.tecnm.mx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6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ELECTRICA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sselectrica@hermosillo.tecnm.mx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13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ELECTRÓNICA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sselectronica@hermosillo.tecnm.mx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961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INDUSTRIAL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ssindustrial@hermosillo.tecnm.mx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INFORMÁTICA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ssinformatica@hermosillo.tecnm.mx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31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SISTEMAS</a:t>
                      </a:r>
                      <a:r>
                        <a:rPr lang="es-MX" baseline="0" dirty="0" smtClean="0"/>
                        <a:t> COMPUTACIONALES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sssistemas@hermosillo.tecnm.mx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809606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976867" y="2466518"/>
            <a:ext cx="748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COORDINADOR DE LAS SIGUIENTES CARRERAS: MANUEL ACOSTA</a:t>
            </a:r>
            <a:endParaRPr lang="es-MX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36406" y="6154876"/>
            <a:ext cx="817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NOTA: Cualquier duda remítela al  correo electrónico que le corresponde a tu carrera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22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1DD889F-7D00-2740-BC6E-76397943C981}"/>
              </a:ext>
            </a:extLst>
          </p:cNvPr>
          <p:cNvSpPr txBox="1">
            <a:spLocks/>
          </p:cNvSpPr>
          <p:nvPr/>
        </p:nvSpPr>
        <p:spPr>
          <a:xfrm>
            <a:off x="1149533" y="1223301"/>
            <a:ext cx="10384971" cy="670813"/>
          </a:xfrm>
          <a:prstGeom prst="rect">
            <a:avLst/>
          </a:prstGeom>
          <a:solidFill>
            <a:schemeClr val="bg2">
              <a:lumMod val="75000"/>
              <a:alpha val="45000"/>
            </a:schemeClr>
          </a:solidFill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ENLACES Y CODIGOS DE CLASE PARA ACCESO A CLASSROOM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12585"/>
              </p:ext>
            </p:extLst>
          </p:nvPr>
        </p:nvGraphicFramePr>
        <p:xfrm>
          <a:off x="1149533" y="1894114"/>
          <a:ext cx="10384972" cy="47592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29691">
                  <a:extLst>
                    <a:ext uri="{9D8B030D-6E8A-4147-A177-3AD203B41FA5}">
                      <a16:colId xmlns:a16="http://schemas.microsoft.com/office/drawing/2014/main" val="878015952"/>
                    </a:ext>
                  </a:extLst>
                </a:gridCol>
                <a:gridCol w="6818811">
                  <a:extLst>
                    <a:ext uri="{9D8B030D-6E8A-4147-A177-3AD203B41FA5}">
                      <a16:colId xmlns:a16="http://schemas.microsoft.com/office/drawing/2014/main" val="3636086385"/>
                    </a:ext>
                  </a:extLst>
                </a:gridCol>
                <a:gridCol w="1136470">
                  <a:extLst>
                    <a:ext uri="{9D8B030D-6E8A-4147-A177-3AD203B41FA5}">
                      <a16:colId xmlns:a16="http://schemas.microsoft.com/office/drawing/2014/main" val="2454501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CARRERA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ENLACE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CODIGO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084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AERONAUTICA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linkClick r:id="rId2"/>
                        </a:rPr>
                        <a:t>https://classroom.google.com/c/NDc1Mjk4MDY1ODEz?cjc=oxpzgtd</a:t>
                      </a:r>
                      <a:endParaRPr lang="en-US" u="sng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oxpzgtd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35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BIOMEDICA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linkClick r:id="rId3"/>
                        </a:rPr>
                        <a:t>https://classroom.google.com/c/NDc1MzMxOTk1OTQ5?cjc=y2ye3fg</a:t>
                      </a:r>
                      <a:endParaRPr lang="en-US" u="sng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y2ye3fg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50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ELECTRICA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linkClick r:id="rId4"/>
                        </a:rPr>
                        <a:t>https://classroom.google.com/c/NDc1MzMyNjAxMTM0?cjc=ov4o6wy</a:t>
                      </a:r>
                      <a:endParaRPr lang="en-US" u="sng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ov4o6wy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380284"/>
                  </a:ext>
                </a:extLst>
              </a:tr>
              <a:tr h="363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ELECTRONICA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linkClick r:id="rId5"/>
                        </a:rPr>
                        <a:t>https://classroom.google.com/c/NDc1MzMyNjAxNjk1?cjc=pa32rbu</a:t>
                      </a:r>
                      <a:endParaRPr lang="en-US" u="sng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Pa32rbu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3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INDUSTRIAL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u="sng" dirty="0" smtClean="0">
                          <a:hlinkClick r:id="rId6"/>
                        </a:rPr>
                        <a:t>https://classroom.google.com/c/NDc1MzMxNjg5NTIx?cjc=f4cgcdg</a:t>
                      </a:r>
                      <a:endParaRPr lang="en-US" u="sng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f4cgcdg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247324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MECANICA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linkClick r:id="rId7"/>
                        </a:rPr>
                        <a:t>https://classroom.google.com/c/NDc1Mjk3OTU5NzY2?cjc=xqiw5e2</a:t>
                      </a:r>
                      <a:endParaRPr lang="en-US" u="sng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xqiw5e2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90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MECATRONICA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linkClick r:id="rId8"/>
                        </a:rPr>
                        <a:t>https://classroom.google.com/c/NDc1Mjk3OTU5MzA3?cjc=2fjc4mj</a:t>
                      </a:r>
                      <a:endParaRPr lang="en-US" u="sng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2fjc4mj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4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ADMINISTRACION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linkClick r:id="rId9"/>
                        </a:rPr>
                        <a:t>https://classroom.google.com/c/NDc1Mjk4MDY2MDI3?cjc=yilf7it</a:t>
                      </a:r>
                      <a:endParaRPr lang="en-US" u="sng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Yilf7it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99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SISTEMAS COMPUTACIONALES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linkClick r:id="rId10"/>
                        </a:rPr>
                        <a:t>https://classroom.google.com/c/NDc1MzMxNjg5OTYz?cjc=f4vpadb</a:t>
                      </a:r>
                      <a:endParaRPr lang="en-US" u="sng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u="sng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f4vpadb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53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INFORMATICA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>
                          <a:solidFill>
                            <a:srgbClr val="0070C0"/>
                          </a:solidFill>
                        </a:rPr>
                        <a:t>https://classroom.google.com/c/NDc1MzMxOTk1NTE3?cjc=du7reum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du7reum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648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GESTIÓN EMPRESARIAL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linkClick r:id="rId11"/>
                        </a:rPr>
                        <a:t>https://classroom.google.com/c/NDc1Mjk4MDY2MTQw?cjc=4noi25a</a:t>
                      </a:r>
                      <a:endParaRPr lang="en-US" u="sng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4noi25a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354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1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40128" y="1975127"/>
            <a:ext cx="34227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4000" b="1" dirty="0" smtClean="0">
                <a:latin typeface="Montserrat"/>
              </a:rPr>
              <a:t>PRÓPOSITO</a:t>
            </a:r>
            <a:endParaRPr lang="es-MX" sz="4000" b="1" dirty="0">
              <a:latin typeface="Montserrat"/>
            </a:endParaRPr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0632"/>
            <a:ext cx="3824287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98" y="4351476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872446" y="3024227"/>
            <a:ext cx="6426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Se entiende por Servicio Social el trabajo de carácter temporal y obligatorio, que institucionalmente </a:t>
            </a:r>
            <a:r>
              <a:rPr lang="es-MX" sz="2000" dirty="0" smtClean="0"/>
              <a:t>prestan </a:t>
            </a:r>
            <a:r>
              <a:rPr lang="es-MX" sz="2000" dirty="0"/>
              <a:t>y </a:t>
            </a:r>
            <a:r>
              <a:rPr lang="es-MX" sz="2000" dirty="0" smtClean="0"/>
              <a:t>ejecutan </a:t>
            </a:r>
            <a:r>
              <a:rPr lang="es-MX" sz="2000" dirty="0"/>
              <a:t>los estudiantes </a:t>
            </a:r>
            <a:r>
              <a:rPr lang="es-MX" sz="2000" u="sng" dirty="0"/>
              <a:t>en beneficio de la sociedad</a:t>
            </a:r>
            <a:r>
              <a:rPr lang="es-MX" sz="2000" dirty="0"/>
              <a:t>. </a:t>
            </a:r>
            <a:endParaRPr lang="es-MX" sz="2000" dirty="0" smtClean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La finalidad del Servicio Social es fortalecer la formación integral del estudiante, </a:t>
            </a:r>
            <a:r>
              <a:rPr lang="es-MX" sz="2000" u="sng" dirty="0"/>
              <a:t>desarrollando una conciencia de solidaridad y compromiso con la sociedad a la que pertenece</a:t>
            </a:r>
            <a:r>
              <a:rPr lang="es-MX" sz="2000" dirty="0"/>
              <a:t>, mediante la aplicación y desarrollo de sus competencias profesionales. </a:t>
            </a:r>
          </a:p>
        </p:txBody>
      </p:sp>
      <p:pic>
        <p:nvPicPr>
          <p:cNvPr id="7" name="5 Imagen" descr="LOGO IT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879" y="5943600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4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091" y="1134146"/>
            <a:ext cx="7543800" cy="1449387"/>
          </a:xfrm>
        </p:spPr>
        <p:txBody>
          <a:bodyPr/>
          <a:lstStyle/>
          <a:p>
            <a:pPr algn="ctr">
              <a:defRPr/>
            </a:pPr>
            <a:r>
              <a:rPr lang="es-ES" dirty="0" smtClean="0">
                <a:solidFill>
                  <a:srgbClr val="996633"/>
                </a:solidFill>
              </a:rPr>
              <a:t>GRACIAS POR SU ATENCIÓN</a:t>
            </a:r>
            <a:endParaRPr lang="es-ES" dirty="0">
              <a:solidFill>
                <a:srgbClr val="996633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24771" y="2583533"/>
            <a:ext cx="5854423" cy="17851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3399"/>
                </a:solidFill>
                <a:latin typeface="+mn-lt"/>
              </a:rPr>
              <a:t>MTRA. IVONNE ESMERALDA  LIZÁRRAGA CORONADO</a:t>
            </a:r>
          </a:p>
          <a:p>
            <a:pPr algn="ctr">
              <a:defRPr/>
            </a:pPr>
            <a:r>
              <a:rPr lang="es-ES" dirty="0">
                <a:solidFill>
                  <a:srgbClr val="003399"/>
                </a:solidFill>
                <a:latin typeface="+mn-lt"/>
              </a:rPr>
              <a:t>JEFA DE </a:t>
            </a:r>
            <a:r>
              <a:rPr lang="es-ES" dirty="0" smtClean="0">
                <a:solidFill>
                  <a:srgbClr val="003399"/>
                </a:solidFill>
                <a:latin typeface="+mn-lt"/>
              </a:rPr>
              <a:t>GESTIÓN TECNOLÓGICA Y VINCULACIÓN</a:t>
            </a:r>
            <a:endParaRPr lang="es-ES" dirty="0">
              <a:solidFill>
                <a:srgbClr val="003399"/>
              </a:solidFill>
              <a:latin typeface="+mn-lt"/>
            </a:endParaRPr>
          </a:p>
          <a:p>
            <a:pPr algn="ctr">
              <a:defRPr/>
            </a:pPr>
            <a:r>
              <a:rPr lang="es-ES" dirty="0" smtClean="0">
                <a:solidFill>
                  <a:srgbClr val="003399"/>
                </a:solidFill>
              </a:rPr>
              <a:t>vin_hermosillo@tecnm.mx</a:t>
            </a:r>
            <a:endParaRPr lang="es-ES" dirty="0">
              <a:solidFill>
                <a:srgbClr val="003399"/>
              </a:solidFill>
              <a:latin typeface="+mn-lt"/>
            </a:endParaRPr>
          </a:p>
          <a:p>
            <a:pPr algn="ctr">
              <a:defRPr/>
            </a:pPr>
            <a:r>
              <a:rPr lang="es-ES" dirty="0">
                <a:solidFill>
                  <a:srgbClr val="003399"/>
                </a:solidFill>
                <a:latin typeface="+mn-lt"/>
              </a:rPr>
              <a:t>TEL. 260.65.00 EXT. </a:t>
            </a:r>
            <a:r>
              <a:rPr lang="es-ES" dirty="0" smtClean="0">
                <a:solidFill>
                  <a:srgbClr val="003399"/>
                </a:solidFill>
                <a:latin typeface="+mn-lt"/>
              </a:rPr>
              <a:t>177</a:t>
            </a:r>
            <a:endParaRPr lang="es-ES" dirty="0">
              <a:solidFill>
                <a:srgbClr val="003399"/>
              </a:solidFill>
              <a:latin typeface="+mn-lt"/>
            </a:endParaRPr>
          </a:p>
          <a:p>
            <a:pPr>
              <a:defRPr/>
            </a:pPr>
            <a:r>
              <a:rPr lang="es-ES" dirty="0"/>
              <a:t> 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73090" y="4234809"/>
            <a:ext cx="7416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r>
              <a:rPr lang="es-MX" b="1" dirty="0" smtClean="0">
                <a:solidFill>
                  <a:srgbClr val="C00000"/>
                </a:solidFill>
              </a:rPr>
              <a:t>LIC. NOELIA </a:t>
            </a:r>
            <a:r>
              <a:rPr lang="es-MX" b="1" dirty="0">
                <a:solidFill>
                  <a:srgbClr val="C00000"/>
                </a:solidFill>
              </a:rPr>
              <a:t>ABIGAIL GRANILLO CRUZ</a:t>
            </a:r>
          </a:p>
          <a:p>
            <a:r>
              <a:rPr lang="es-MX" b="1" dirty="0" smtClean="0">
                <a:solidFill>
                  <a:srgbClr val="C00000"/>
                </a:solidFill>
              </a:rPr>
              <a:t>LIC. MANUEL </a:t>
            </a:r>
            <a:r>
              <a:rPr lang="es-MX" b="1" dirty="0">
                <a:solidFill>
                  <a:srgbClr val="C00000"/>
                </a:solidFill>
              </a:rPr>
              <a:t>ACOSTA BELTRAN</a:t>
            </a:r>
          </a:p>
          <a:p>
            <a:pPr lvl="1"/>
            <a:r>
              <a:rPr lang="es-MX" dirty="0">
                <a:solidFill>
                  <a:srgbClr val="C00000"/>
                </a:solidFill>
              </a:rPr>
              <a:t>JEFES DE OFICINA DE SERVICIO SOCIAL Y DESARROLLO </a:t>
            </a:r>
            <a:r>
              <a:rPr lang="es-MX" dirty="0" smtClean="0">
                <a:solidFill>
                  <a:srgbClr val="C00000"/>
                </a:solidFill>
              </a:rPr>
              <a:t>COMUNITARIO</a:t>
            </a:r>
          </a:p>
          <a:p>
            <a:pPr lvl="1" algn="ctr"/>
            <a:r>
              <a:rPr lang="es-ES" dirty="0">
                <a:solidFill>
                  <a:srgbClr val="003399"/>
                </a:solidFill>
              </a:rPr>
              <a:t>TEL. 260.65.00 EXT. </a:t>
            </a:r>
            <a:r>
              <a:rPr lang="es-ES" dirty="0" smtClean="0">
                <a:solidFill>
                  <a:srgbClr val="003399"/>
                </a:solidFill>
              </a:rPr>
              <a:t>111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93021" y="5387058"/>
            <a:ext cx="59769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>
              <a:defRPr/>
            </a:pPr>
            <a:endParaRPr lang="es-MX" altLang="es-ES" sz="1600" b="1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3902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76057" y="1828800"/>
            <a:ext cx="3837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/>
              <a:t>Fundamento Legal:</a:t>
            </a:r>
            <a:endParaRPr lang="es-MX" sz="3600" b="1" dirty="0"/>
          </a:p>
        </p:txBody>
      </p:sp>
      <p:sp>
        <p:nvSpPr>
          <p:cNvPr id="9" name="Marcador de contenido 2"/>
          <p:cNvSpPr>
            <a:spLocks noGrp="1"/>
          </p:cNvSpPr>
          <p:nvPr>
            <p:ph idx="4294967295"/>
          </p:nvPr>
        </p:nvSpPr>
        <p:spPr>
          <a:xfrm>
            <a:off x="966788" y="2679700"/>
            <a:ext cx="10018712" cy="3124200"/>
          </a:xfrm>
        </p:spPr>
        <p:txBody>
          <a:bodyPr>
            <a:normAutofit fontScale="77500" lnSpcReduction="20000"/>
          </a:bodyPr>
          <a:lstStyle/>
          <a:p>
            <a:endParaRPr lang="es-MX" dirty="0"/>
          </a:p>
          <a:p>
            <a:r>
              <a:rPr lang="es-MX" dirty="0"/>
              <a:t>Ley Reglamentaria del Artículo 5° Constitucional</a:t>
            </a:r>
            <a:r>
              <a:rPr lang="es-MX" dirty="0" smtClean="0"/>
              <a:t>, </a:t>
            </a:r>
            <a:r>
              <a:rPr lang="es-MX" dirty="0"/>
              <a:t>última reforma </a:t>
            </a:r>
            <a:r>
              <a:rPr lang="es-MX" dirty="0" smtClean="0"/>
              <a:t>DOF </a:t>
            </a:r>
            <a:r>
              <a:rPr lang="es-MX" dirty="0"/>
              <a:t>19-10-2010. </a:t>
            </a:r>
          </a:p>
          <a:p>
            <a:r>
              <a:rPr lang="es-MX" dirty="0" smtClean="0"/>
              <a:t>Ley </a:t>
            </a:r>
            <a:r>
              <a:rPr lang="es-MX" dirty="0"/>
              <a:t>General de Educación, publicada en el </a:t>
            </a:r>
            <a:r>
              <a:rPr lang="es-MX" dirty="0" smtClean="0"/>
              <a:t>DOF </a:t>
            </a:r>
            <a:r>
              <a:rPr lang="es-MX" dirty="0"/>
              <a:t>13-07-1993, </a:t>
            </a:r>
            <a:r>
              <a:rPr lang="es-MX" dirty="0" smtClean="0"/>
              <a:t>DOF </a:t>
            </a:r>
            <a:r>
              <a:rPr lang="es-MX" dirty="0"/>
              <a:t>11-09-2013. </a:t>
            </a:r>
          </a:p>
          <a:p>
            <a:r>
              <a:rPr lang="es-MX" dirty="0" smtClean="0"/>
              <a:t>Reglamento </a:t>
            </a:r>
            <a:r>
              <a:rPr lang="es-MX" dirty="0"/>
              <a:t>de la Ley Reglamentaria del Artículo 5° Constitucional, relativo al Ejercicio de las Profesiones en el Distrito Federal, publicado en el </a:t>
            </a:r>
            <a:r>
              <a:rPr lang="es-MX" dirty="0" smtClean="0"/>
              <a:t>DOF </a:t>
            </a:r>
            <a:r>
              <a:rPr lang="es-MX" dirty="0"/>
              <a:t>01-10-1945. </a:t>
            </a:r>
          </a:p>
          <a:p>
            <a:r>
              <a:rPr lang="es-MX" dirty="0" smtClean="0"/>
              <a:t>Reglamento </a:t>
            </a:r>
            <a:r>
              <a:rPr lang="es-MX" dirty="0"/>
              <a:t>para la Prestación del Servicio Social de los Estudiantes de las Instituciones de Educación Superior en la República Mexicana, </a:t>
            </a:r>
            <a:r>
              <a:rPr lang="es-MX" dirty="0" smtClean="0"/>
              <a:t>DOF 30-03-1981</a:t>
            </a:r>
            <a:r>
              <a:rPr lang="es-MX" dirty="0"/>
              <a:t>. </a:t>
            </a:r>
            <a:endParaRPr lang="es-MX" dirty="0" smtClean="0"/>
          </a:p>
          <a:p>
            <a:r>
              <a:rPr lang="es-MX" dirty="0" smtClean="0"/>
              <a:t>Reglamentos </a:t>
            </a:r>
            <a:r>
              <a:rPr lang="es-MX" dirty="0"/>
              <a:t>vigentes del Servicio Social de los Estados de la República Mexicana. </a:t>
            </a:r>
          </a:p>
          <a:p>
            <a:r>
              <a:rPr lang="es-MX" dirty="0" smtClean="0"/>
              <a:t>Decreto </a:t>
            </a:r>
            <a:r>
              <a:rPr lang="es-MX" dirty="0"/>
              <a:t>que crea el Tecnológico Nacional de México, </a:t>
            </a:r>
            <a:r>
              <a:rPr lang="es-MX" dirty="0" smtClean="0"/>
              <a:t>DOF 23-07-2014</a:t>
            </a:r>
            <a:r>
              <a:rPr lang="es-MX" dirty="0"/>
              <a:t>. </a:t>
            </a:r>
          </a:p>
          <a:p>
            <a:endParaRPr lang="es-MX" dirty="0"/>
          </a:p>
        </p:txBody>
      </p:sp>
      <p:pic>
        <p:nvPicPr>
          <p:cNvPr id="10" name="5 Imagen" descr="LOGO I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879" y="5943600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8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92107" y="1385094"/>
            <a:ext cx="3378556" cy="4601183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Disposiciones Generales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sz="half" idx="4294967295"/>
          </p:nvPr>
        </p:nvSpPr>
        <p:spPr>
          <a:xfrm>
            <a:off x="4223966" y="1188720"/>
            <a:ext cx="7180521" cy="5486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s-MX" dirty="0">
              <a:latin typeface="Maiandra GD" panose="020E0502030308020204" pitchFamily="34" charset="0"/>
            </a:endParaRPr>
          </a:p>
          <a:p>
            <a:pPr marL="0" indent="0" algn="just">
              <a:buNone/>
            </a:pPr>
            <a:r>
              <a:rPr lang="es-MX" sz="9600" dirty="0"/>
              <a:t>La duración del Servicio Social deberá cubrir un mínimo de </a:t>
            </a:r>
            <a:r>
              <a:rPr lang="es-MX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horas </a:t>
            </a:r>
            <a:r>
              <a:rPr lang="es-MX" sz="9600" dirty="0"/>
              <a:t>de acuerdo con las características del programa de trabajo, en un período no menor de seis meses ni mayor a dos años.</a:t>
            </a:r>
          </a:p>
          <a:p>
            <a:pPr marL="0" indent="0" algn="just">
              <a:buNone/>
            </a:pPr>
            <a:endParaRPr lang="es-MX" sz="9600" dirty="0"/>
          </a:p>
          <a:p>
            <a:pPr marL="0" indent="0" algn="just">
              <a:buNone/>
            </a:pPr>
            <a:r>
              <a:rPr lang="es-MX" sz="9600" dirty="0"/>
              <a:t>Para solicitar la realización del Servicio Social, el aspirante deberá estar </a:t>
            </a:r>
            <a:r>
              <a:rPr lang="es-MX" sz="9600" u="sng" dirty="0"/>
              <a:t>cursando </a:t>
            </a:r>
            <a:r>
              <a:rPr lang="es-MX" sz="9600" u="sng" dirty="0" smtClean="0"/>
              <a:t>entre el </a:t>
            </a:r>
            <a:r>
              <a:rPr lang="es-MX" sz="9600" b="1" u="sng" dirty="0" smtClean="0"/>
              <a:t>sexto</a:t>
            </a:r>
            <a:r>
              <a:rPr lang="es-MX" sz="9600" u="sng" dirty="0" smtClean="0"/>
              <a:t> y  </a:t>
            </a:r>
            <a:r>
              <a:rPr lang="es-MX" sz="9600" b="1" u="sng" dirty="0"/>
              <a:t>séptimo</a:t>
            </a:r>
            <a:r>
              <a:rPr lang="es-MX" sz="9600" u="sng" dirty="0"/>
              <a:t> semestre</a:t>
            </a:r>
            <a:r>
              <a:rPr lang="es-MX" sz="9600" dirty="0"/>
              <a:t>, así mismo deberá de tener </a:t>
            </a:r>
            <a:r>
              <a:rPr lang="es-MX" sz="9600" b="1" dirty="0"/>
              <a:t>150 créditos aprobados mínimos </a:t>
            </a:r>
            <a:r>
              <a:rPr lang="es-MX" sz="9600" dirty="0"/>
              <a:t>y los </a:t>
            </a:r>
            <a:r>
              <a:rPr lang="es-MX" sz="9600" b="1" dirty="0"/>
              <a:t>5 créditos complementarios aprobados</a:t>
            </a:r>
            <a:r>
              <a:rPr lang="es-MX" sz="6000" dirty="0" smtClean="0"/>
              <a:t>.</a:t>
            </a:r>
          </a:p>
          <a:p>
            <a:pPr lvl="1">
              <a:lnSpc>
                <a:spcPct val="110000"/>
              </a:lnSpc>
              <a:buNone/>
            </a:pPr>
            <a:r>
              <a:rPr lang="es-MX" sz="5600" b="1" i="1" dirty="0" smtClean="0"/>
              <a:t>Recordemos….Cuales </a:t>
            </a:r>
            <a:r>
              <a:rPr lang="es-MX" sz="5600" b="1" i="1" dirty="0"/>
              <a:t>son los créditos complementarios :</a:t>
            </a:r>
          </a:p>
          <a:p>
            <a:pPr lvl="1">
              <a:lnSpc>
                <a:spcPct val="110000"/>
              </a:lnSpc>
            </a:pPr>
            <a:r>
              <a:rPr lang="es-MX" sz="5600" dirty="0" smtClean="0"/>
              <a:t>Tutorías </a:t>
            </a:r>
            <a:r>
              <a:rPr lang="es-MX" sz="5600" dirty="0"/>
              <a:t>I</a:t>
            </a:r>
          </a:p>
          <a:p>
            <a:pPr lvl="1">
              <a:lnSpc>
                <a:spcPct val="110000"/>
              </a:lnSpc>
            </a:pPr>
            <a:r>
              <a:rPr lang="es-MX" sz="5600" dirty="0"/>
              <a:t>Tutorías ll</a:t>
            </a:r>
          </a:p>
          <a:p>
            <a:pPr lvl="1">
              <a:lnSpc>
                <a:spcPct val="110000"/>
              </a:lnSpc>
            </a:pPr>
            <a:r>
              <a:rPr lang="es-MX" sz="5600" dirty="0"/>
              <a:t>Actividades Extraescolares I y II</a:t>
            </a:r>
          </a:p>
          <a:p>
            <a:pPr lvl="1" algn="just">
              <a:lnSpc>
                <a:spcPct val="110000"/>
              </a:lnSpc>
            </a:pPr>
            <a:r>
              <a:rPr lang="es-MX" sz="5600" dirty="0"/>
              <a:t>Dos </a:t>
            </a:r>
            <a:r>
              <a:rPr lang="es-MX" sz="5600" dirty="0" smtClean="0"/>
              <a:t>actividades Académicas, tales </a:t>
            </a:r>
            <a:r>
              <a:rPr lang="es-MX" sz="5600" dirty="0"/>
              <a:t>como Congresos, </a:t>
            </a:r>
            <a:r>
              <a:rPr lang="es-MX" sz="5600" dirty="0" err="1" smtClean="0"/>
              <a:t>Mooc´s</a:t>
            </a:r>
            <a:r>
              <a:rPr lang="es-MX" sz="5600" dirty="0" smtClean="0"/>
              <a:t>, Asesorías dé matemáticas, Semana Académica, </a:t>
            </a:r>
            <a:r>
              <a:rPr lang="es-MX" sz="5600" dirty="0" err="1" smtClean="0"/>
              <a:t>etc</a:t>
            </a:r>
            <a:r>
              <a:rPr lang="es-MX" sz="5600" dirty="0" smtClean="0"/>
              <a:t> (acudir </a:t>
            </a:r>
            <a:r>
              <a:rPr lang="es-MX" sz="5600" dirty="0"/>
              <a:t>en caso de dudas con tu coordinador de </a:t>
            </a:r>
            <a:r>
              <a:rPr lang="es-MX" sz="5600" dirty="0" smtClean="0"/>
              <a:t>créditos complementarios de tu carrera</a:t>
            </a:r>
            <a:r>
              <a:rPr lang="es-MX" sz="5600" dirty="0"/>
              <a:t>).</a:t>
            </a:r>
          </a:p>
          <a:p>
            <a:pPr marL="0" indent="0" algn="just">
              <a:buNone/>
            </a:pPr>
            <a:endParaRPr lang="es-MX" sz="28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 descr="LOGO I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219" y="5716700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769326" y="1645920"/>
            <a:ext cx="7387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70C0"/>
                </a:solidFill>
              </a:rPr>
              <a:t>¿DONDE PUEDO REALIZAR MI SERVICIO SOCIAL?</a:t>
            </a:r>
            <a:endParaRPr lang="es-MX" sz="2800" b="1" dirty="0">
              <a:solidFill>
                <a:srgbClr val="0070C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07177" y="2821577"/>
            <a:ext cx="9744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400" dirty="0" smtClean="0">
                <a:solidFill>
                  <a:srgbClr val="002060"/>
                </a:solidFill>
              </a:rPr>
              <a:t>Dependencias Públicas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400" dirty="0" smtClean="0">
                <a:solidFill>
                  <a:srgbClr val="002060"/>
                </a:solidFill>
              </a:rPr>
              <a:t>Organismos de asistencia social y desarrollo comunitario</a:t>
            </a:r>
          </a:p>
          <a:p>
            <a:pPr algn="just"/>
            <a:r>
              <a:rPr lang="es-MX" sz="2400" dirty="0" smtClean="0">
                <a:solidFill>
                  <a:srgbClr val="002060"/>
                </a:solidFill>
              </a:rPr>
              <a:t>(Educación de adultos, programas de contingencia, cuidado al medio ambiente y desarrollo sustentable, apoyo a las salud, </a:t>
            </a:r>
            <a:r>
              <a:rPr lang="es-MX" sz="2400" dirty="0" err="1" smtClean="0">
                <a:solidFill>
                  <a:srgbClr val="002060"/>
                </a:solidFill>
              </a:rPr>
              <a:t>etc</a:t>
            </a:r>
            <a:r>
              <a:rPr lang="es-MX" sz="24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400" dirty="0" smtClean="0">
                <a:solidFill>
                  <a:srgbClr val="002060"/>
                </a:solidFill>
              </a:rPr>
              <a:t>Programas especiales gubernamentales de apoyo social.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2000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01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esultado de imagen para revisa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488" y="1195903"/>
            <a:ext cx="1687512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5 Imagen" descr="LOGO I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860" y="5884124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6928D14-05EC-F44D-94A9-68EF6D82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82" y="2039660"/>
            <a:ext cx="9990017" cy="777200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Maiandra GD" panose="020E0502030308020204" pitchFamily="34" charset="0"/>
              </a:rPr>
              <a:t>Documentos para acreditar el Servicio Social</a:t>
            </a:r>
            <a:r>
              <a:rPr lang="es-MX" sz="2800" dirty="0">
                <a:latin typeface="Maiandra GD" panose="020E0502030308020204" pitchFamily="34" charset="0"/>
              </a:rPr>
              <a:t/>
            </a:r>
            <a:br>
              <a:rPr lang="es-MX" sz="2800" dirty="0">
                <a:latin typeface="Maiandra GD" panose="020E0502030308020204" pitchFamily="34" charset="0"/>
              </a:rPr>
            </a:b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358288" y="2816860"/>
            <a:ext cx="5975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10" indent="-342910">
              <a:buFont typeface="+mj-lt"/>
              <a:buAutoNum type="alphaLcParenR"/>
              <a:defRPr/>
            </a:pPr>
            <a:r>
              <a:rPr lang="es-MX" sz="2400" dirty="0">
                <a:latin typeface="Maiandra GD" panose="020E0502030308020204" pitchFamily="34" charset="0"/>
                <a:cs typeface="Arial" charset="0"/>
              </a:rPr>
              <a:t>Solicitud de Servicio Social. </a:t>
            </a:r>
          </a:p>
          <a:p>
            <a:pPr marL="342910" indent="-342910">
              <a:buFont typeface="+mj-lt"/>
              <a:buAutoNum type="alphaLcParenR"/>
              <a:defRPr/>
            </a:pPr>
            <a:r>
              <a:rPr lang="es-MX" sz="2400" dirty="0">
                <a:latin typeface="Maiandra GD" panose="020E0502030308020204" pitchFamily="34" charset="0"/>
                <a:cs typeface="Arial" charset="0"/>
              </a:rPr>
              <a:t>Carta Compromiso de Servicio Social. </a:t>
            </a:r>
          </a:p>
          <a:p>
            <a:pPr marL="342910" indent="-342910">
              <a:buFont typeface="+mj-lt"/>
              <a:buAutoNum type="alphaLcParenR"/>
              <a:defRPr/>
            </a:pPr>
            <a:r>
              <a:rPr lang="es-MX" sz="2400" dirty="0">
                <a:latin typeface="Maiandra GD" panose="020E0502030308020204" pitchFamily="34" charset="0"/>
                <a:cs typeface="Arial" charset="0"/>
              </a:rPr>
              <a:t>Constancia de Asistencia al Curso de Inducción</a:t>
            </a:r>
          </a:p>
          <a:p>
            <a:pPr marL="342910" indent="-342910">
              <a:buFont typeface="+mj-lt"/>
              <a:buAutoNum type="alphaLcParenR"/>
              <a:defRPr/>
            </a:pPr>
            <a:r>
              <a:rPr lang="es-MX" sz="2400" dirty="0">
                <a:latin typeface="Maiandra GD" panose="020E0502030308020204" pitchFamily="34" charset="0"/>
                <a:cs typeface="Arial" charset="0"/>
              </a:rPr>
              <a:t>Carta de Presentación de Servicio Social firmada y sellada de recibida por el </a:t>
            </a:r>
            <a:r>
              <a:rPr lang="es-MX" sz="2400" dirty="0" smtClean="0">
                <a:latin typeface="Maiandra GD" panose="020E0502030308020204" pitchFamily="34" charset="0"/>
                <a:cs typeface="Arial" charset="0"/>
              </a:rPr>
              <a:t>organismo donde realizaras tu SS.</a:t>
            </a:r>
            <a:endParaRPr lang="es-MX" sz="2400" dirty="0">
              <a:latin typeface="Maiandra GD" panose="020E0502030308020204" pitchFamily="34" charset="0"/>
              <a:cs typeface="Arial" charset="0"/>
            </a:endParaRPr>
          </a:p>
          <a:p>
            <a:pPr marL="342910" indent="-342910">
              <a:buFont typeface="+mj-lt"/>
              <a:buAutoNum type="alphaLcParenR"/>
              <a:defRPr/>
            </a:pPr>
            <a:r>
              <a:rPr lang="es-MX" sz="2400" dirty="0">
                <a:latin typeface="Maiandra GD" panose="020E0502030308020204" pitchFamily="34" charset="0"/>
                <a:cs typeface="Arial" charset="0"/>
              </a:rPr>
              <a:t>Carta de Aceptación firmada y sellada por el </a:t>
            </a:r>
            <a:r>
              <a:rPr lang="es-MX" sz="2400" dirty="0" smtClean="0">
                <a:latin typeface="Maiandra GD" panose="020E0502030308020204" pitchFamily="34" charset="0"/>
                <a:cs typeface="Arial" charset="0"/>
              </a:rPr>
              <a:t>organismo.</a:t>
            </a:r>
            <a:endParaRPr lang="es-MX" sz="2400" dirty="0">
              <a:latin typeface="Maiandra GD" panose="020E0502030308020204" pitchFamily="34" charset="0"/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25170" y="2816860"/>
            <a:ext cx="5629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10" indent="-342910">
              <a:buFont typeface="+mj-lt"/>
              <a:buAutoNum type="alphaLcParenR" startAt="6"/>
              <a:defRPr/>
            </a:pPr>
            <a:r>
              <a:rPr lang="es-MX" sz="2400" dirty="0">
                <a:latin typeface="Maiandra GD" panose="020E0502030308020204" pitchFamily="34" charset="0"/>
                <a:cs typeface="Arial" charset="0"/>
              </a:rPr>
              <a:t>Plan de trabajo</a:t>
            </a:r>
          </a:p>
          <a:p>
            <a:pPr marL="342910" indent="-342910">
              <a:buFont typeface="+mj-lt"/>
              <a:buAutoNum type="alphaLcParenR" startAt="6"/>
              <a:defRPr/>
            </a:pPr>
            <a:r>
              <a:rPr lang="es-MX" sz="2400" dirty="0">
                <a:latin typeface="Maiandra GD" panose="020E0502030308020204" pitchFamily="34" charset="0"/>
                <a:cs typeface="Arial" charset="0"/>
              </a:rPr>
              <a:t>Reporte Bimestral de Servicio Social y Evaluación y Autoevaluaciones Cualitativas. </a:t>
            </a:r>
          </a:p>
          <a:p>
            <a:pPr marL="342910" indent="-342910">
              <a:buFont typeface="+mj-lt"/>
              <a:buAutoNum type="alphaLcParenR" startAt="6"/>
              <a:defRPr/>
            </a:pPr>
            <a:r>
              <a:rPr lang="es-MX" sz="2400" dirty="0">
                <a:latin typeface="Maiandra GD" panose="020E0502030308020204" pitchFamily="34" charset="0"/>
                <a:cs typeface="Arial" charset="0"/>
              </a:rPr>
              <a:t>Reporte Final</a:t>
            </a:r>
          </a:p>
          <a:p>
            <a:pPr marL="342910" indent="-342910">
              <a:buFont typeface="+mj-lt"/>
              <a:buAutoNum type="alphaLcParenR" startAt="6"/>
              <a:defRPr/>
            </a:pPr>
            <a:r>
              <a:rPr lang="es-MX" sz="2400" dirty="0">
                <a:latin typeface="Maiandra GD" panose="020E0502030308020204" pitchFamily="34" charset="0"/>
                <a:cs typeface="Arial" charset="0"/>
              </a:rPr>
              <a:t>Carta de Terminación firmada y sellada de recibida por el organismo </a:t>
            </a:r>
          </a:p>
          <a:p>
            <a:pPr marL="342910" indent="-342910">
              <a:buFont typeface="+mj-lt"/>
              <a:buAutoNum type="alphaLcParenR" startAt="6"/>
              <a:defRPr/>
            </a:pPr>
            <a:r>
              <a:rPr lang="es-MX" sz="2400" dirty="0">
                <a:latin typeface="Maiandra GD" panose="020E0502030308020204" pitchFamily="34" charset="0"/>
                <a:cs typeface="Arial" charset="0"/>
              </a:rPr>
              <a:t>Constancia de Terminación de Servicio Social expedida por el ITH</a:t>
            </a:r>
          </a:p>
        </p:txBody>
      </p:sp>
    </p:spTree>
    <p:extLst>
      <p:ext uri="{BB962C8B-B14F-4D97-AF65-F5344CB8AC3E}">
        <p14:creationId xmlns:p14="http://schemas.microsoft.com/office/powerpoint/2010/main" val="10958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 Imagen" descr="LOGO I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406" y="5878513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Imagen relacion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895"/>
            <a:ext cx="31019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A69E08E-DC52-A94A-A2B5-8E641C8DF136}"/>
              </a:ext>
            </a:extLst>
          </p:cNvPr>
          <p:cNvSpPr txBox="1">
            <a:spLocks/>
          </p:cNvSpPr>
          <p:nvPr/>
        </p:nvSpPr>
        <p:spPr>
          <a:xfrm>
            <a:off x="3101975" y="3457970"/>
            <a:ext cx="7305600" cy="109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464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sz="6000" b="1" spc="-60" dirty="0" smtClean="0">
                <a:solidFill>
                  <a:srgbClr val="002060"/>
                </a:solidFill>
                <a:latin typeface="Maiandra GD" panose="020E0502030308020204" pitchFamily="34" charset="0"/>
                <a:ea typeface="+mj-ea"/>
                <a:cs typeface="+mj-cs"/>
              </a:rPr>
              <a:t>¿COMO INICIO MI SERVICIO SOCIAL?</a:t>
            </a:r>
            <a:endParaRPr lang="es-MX" sz="6000" b="1" spc="-60" dirty="0">
              <a:solidFill>
                <a:srgbClr val="002060"/>
              </a:solidFill>
              <a:latin typeface="Maiandra GD" panose="020E0502030308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062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 Imagen" descr="LOGO I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574" y="5848350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0" y="43084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84948" y="1788836"/>
            <a:ext cx="3464200" cy="2147060"/>
          </a:xfrm>
        </p:spPr>
        <p:txBody>
          <a:bodyPr/>
          <a:lstStyle/>
          <a:p>
            <a:pPr algn="ctr"/>
            <a:r>
              <a:rPr lang="es-MX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Etapas para acreditar tu Servicio Social</a:t>
            </a:r>
          </a:p>
        </p:txBody>
      </p:sp>
      <p:graphicFrame>
        <p:nvGraphicFramePr>
          <p:cNvPr id="8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596104"/>
              </p:ext>
            </p:extLst>
          </p:nvPr>
        </p:nvGraphicFramePr>
        <p:xfrm>
          <a:off x="4641698" y="1406525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50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4425</TotalTime>
  <Words>1293</Words>
  <Application>Microsoft Office PowerPoint</Application>
  <PresentationFormat>Panorámica</PresentationFormat>
  <Paragraphs>215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Maiandra GD</vt:lpstr>
      <vt:lpstr>Montserrat</vt:lpstr>
      <vt:lpstr>Tipo de letra del sistema regular</vt:lpstr>
      <vt:lpstr>Wingdings</vt:lpstr>
      <vt:lpstr>Tema de Office</vt:lpstr>
      <vt:lpstr>  SERVICIO SOCIAL  2022-1 ENERO-JULIO </vt:lpstr>
      <vt:lpstr>Objetivo de la  Plática</vt:lpstr>
      <vt:lpstr>Presentación de PowerPoint</vt:lpstr>
      <vt:lpstr>Presentación de PowerPoint</vt:lpstr>
      <vt:lpstr>Disposiciones Generales</vt:lpstr>
      <vt:lpstr>Presentación de PowerPoint</vt:lpstr>
      <vt:lpstr>Documentos para acreditar el Servicio Social </vt:lpstr>
      <vt:lpstr>Presentación de PowerPoint</vt:lpstr>
      <vt:lpstr>Etapas para acreditar tu Servicio Social</vt:lpstr>
      <vt:lpstr>Periodo para seleccionar la Institución en la que realizara su SS:   Del 4 de Marzo al 4 de abril del 2022</vt:lpstr>
      <vt:lpstr>Instituciones donde puede realizar tu SS y contamos con convenio.</vt:lpstr>
      <vt:lpstr>Presentación de PowerPoint</vt:lpstr>
      <vt:lpstr>Presentación de PowerPoint</vt:lpstr>
      <vt:lpstr>Presentación de PowerPoint</vt:lpstr>
      <vt:lpstr>¿QUE VOY A PREGUNTAR EN LA INSTITUCIÓN? ITH o dependencia e institución  externo</vt:lpstr>
      <vt:lpstr>¿DONDE ENCUENTRO LOS DOCUMENTOS  EN CLASSROOM?</vt:lpstr>
      <vt:lpstr>Presentación de PowerPoint</vt:lpstr>
      <vt:lpstr>Presentación de PowerPoint</vt:lpstr>
      <vt:lpstr>Presentación de PowerPoint</vt:lpstr>
      <vt:lpstr>  Entregar ESCANEADAS en OFICINA VIRTUAL DE SERVICIO SOCIAL:   - REPORTE BIMESTRAL (firmada y sellada por el encargado de tu servicio social) - EVALUACIÓN CUALITATIVA (evaluada, firmada y sellada por el encargado de tu   servicio social) - AUTOEVALUACIONES (firmada por el prestador)  Nota: De preferencia deben ser llenados a computadora.  </vt:lpstr>
      <vt:lpstr>  Entregar a más tardar cinco días hábiles después de haber concluido cada bimestre, en caso de NO respetar esta condición se ANULARÁ tu Servicio Social. </vt:lpstr>
      <vt:lpstr>EVALUACIONES Y AUTOEVALUACIONES CUALITATIVAS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Hebert de Jesus Diaz Flores</dc:creator>
  <cp:lastModifiedBy>Ivonne</cp:lastModifiedBy>
  <cp:revision>238</cp:revision>
  <cp:lastPrinted>2017-06-07T19:12:57Z</cp:lastPrinted>
  <dcterms:created xsi:type="dcterms:W3CDTF">2017-06-02T18:07:42Z</dcterms:created>
  <dcterms:modified xsi:type="dcterms:W3CDTF">2022-03-03T06:49:38Z</dcterms:modified>
</cp:coreProperties>
</file>